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62" r:id="rId5"/>
    <p:sldId id="259" r:id="rId6"/>
    <p:sldId id="261" r:id="rId7"/>
    <p:sldId id="265" r:id="rId8"/>
    <p:sldId id="263" r:id="rId9"/>
    <p:sldId id="264" r:id="rId10"/>
    <p:sldId id="266" r:id="rId11"/>
    <p:sldId id="267" r:id="rId12"/>
    <p:sldId id="268" r:id="rId13"/>
    <p:sldId id="269" r:id="rId14"/>
    <p:sldId id="270" r:id="rId15"/>
    <p:sldId id="271" r:id="rId16"/>
    <p:sldId id="273" r:id="rId17"/>
    <p:sldId id="274" r:id="rId18"/>
    <p:sldId id="272" r:id="rId19"/>
    <p:sldId id="275" r:id="rId20"/>
    <p:sldId id="276" r:id="rId21"/>
    <p:sldId id="278" r:id="rId22"/>
    <p:sldId id="277" r:id="rId23"/>
    <p:sldId id="279" r:id="rId24"/>
    <p:sldId id="280" r:id="rId25"/>
    <p:sldId id="281" r:id="rId26"/>
    <p:sldId id="282" r:id="rId27"/>
    <p:sldId id="283" r:id="rId28"/>
    <p:sldId id="284" r:id="rId2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EAF463A-BC7C-46EE-9F1E-7F377CCA4891}" type="datetimeFigureOut">
              <a:rPr lang="en-US" smtClean="0"/>
              <a:pPr/>
              <a:t>3/27/2020</a:t>
            </a:fld>
            <a:endParaRPr lang="en-US"/>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3/27/2020</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EAF463A-BC7C-46EE-9F1E-7F377CCA4891}" type="datetimeFigureOut">
              <a:rPr lang="en-US" smtClean="0"/>
              <a:pPr/>
              <a:t>3/27/2020</a:t>
            </a:fld>
            <a:endParaRPr lang="en-US"/>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Номер слайда 5"/>
          <p:cNvSpPr>
            <a:spLocks noGrp="1"/>
          </p:cNvSpPr>
          <p:nvPr>
            <p:ph type="sldNum" sz="quarter" idx="12"/>
          </p:nvPr>
        </p:nvSpPr>
        <p:spPr>
          <a:xfrm>
            <a:off x="6733952" y="6555112"/>
            <a:ext cx="588336" cy="228600"/>
          </a:xfrm>
        </p:spPr>
        <p:txBody>
          <a:bodyPr/>
          <a:lstStyle>
            <a:extLst/>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3/27/2020</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3/27/2020</a:t>
            </a:fld>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7EAF463A-BC7C-46EE-9F1E-7F377CCA4891}" type="datetimeFigureOut">
              <a:rPr lang="en-US" smtClean="0"/>
              <a:pPr/>
              <a:t>3/27/2020</a:t>
            </a:fld>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7EAF463A-BC7C-46EE-9F1E-7F377CCA4891}" type="datetimeFigureOut">
              <a:rPr lang="en-US" smtClean="0"/>
              <a:pPr/>
              <a:t>3/27/2020</a:t>
            </a:fld>
            <a:endParaRPr lang="en-US"/>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en-US"/>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3/27/2020</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7EAF463A-BC7C-46EE-9F1E-7F377CCA4891}" type="datetimeFigureOut">
              <a:rPr lang="en-US" smtClean="0"/>
              <a:pPr/>
              <a:t>3/27/2020</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3/27/2020</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7EAF463A-BC7C-46EE-9F1E-7F377CCA4891}" type="datetimeFigureOut">
              <a:rPr lang="en-US" smtClean="0"/>
              <a:pPr/>
              <a:t>3/27/2020</a:t>
            </a:fld>
            <a:endParaRPr lang="en-US"/>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en-US"/>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EAF463A-BC7C-46EE-9F1E-7F377CCA4891}" type="datetimeFigureOut">
              <a:rPr lang="en-US" smtClean="0"/>
              <a:pPr/>
              <a:t>3/27/2020</a:t>
            </a:fld>
            <a:endParaRPr lang="en-US"/>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kk.wikipedia.org/w/index.php?title=%D0%A4.%D0%9C%D0%BE%D0%BE%D1%81&amp;action=edit&amp;redlink=1"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kk.wikipedia.org/wiki/%D0%9C%D0%B8%D0%BD%D0%B5%D1%80%D0%B0%D0%BB%D0%BE%D0%B3%D0%B8%D1%8F"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kk.wikipedia.org/wiki/%D0%9A%D1%80%D0%B8%D1%81%D1%82%D0%B0%D0%BB%D0%BB%D0%BE%D0%B3%D1%80%D0%B0%D1%84%D0%B8%D1%8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kk.wikipedia.org/wiki/%D0%9F%D0%B8%D1%80%D0%B0%D0%BC%D0%B8%D0%B4%D0%B0" TargetMode="External"/><Relationship Id="rId3" Type="http://schemas.openxmlformats.org/officeDocument/2006/relationships/hyperlink" Target="https://kk.wikipedia.org/w/index.php?title=%D0%A1%D1%83%D0%BB%D1%8C%D1%84%D0%B8%D0%B4&amp;action=edit&amp;redlink=1" TargetMode="External"/><Relationship Id="rId7" Type="http://schemas.openxmlformats.org/officeDocument/2006/relationships/hyperlink" Target="https://kk.wikipedia.org/wiki/%D0%9F%D1%80%D0%B8%D0%B7%D0%BC%D0%B0" TargetMode="Externa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hyperlink" Target="https://kk.wikipedia.org/wiki/%D0%9F%D0%B8%D0%BD%D0%B0%D0%BA%D0%BE%D0%B8%D0%B4" TargetMode="External"/><Relationship Id="rId5" Type="http://schemas.openxmlformats.org/officeDocument/2006/relationships/hyperlink" Target="https://kk.wikipedia.org/wiki/%D0%A1%D0%B8%D0%BD%D0%B3%D0%BE%D0%BD%D0%B8%D1%8F" TargetMode="External"/><Relationship Id="rId4" Type="http://schemas.openxmlformats.org/officeDocument/2006/relationships/hyperlink" Target="https://kk.wikipedia.org/w/index.php?title=%D0%93%D0%B5%D0%BA%D1%81%D0%B0%D0%B3%D0%BE%D0%BD&amp;action=edit&amp;redlink=1"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kk.wikipedia.org/wiki/%D0%9A%D1%83%D0%B1"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s://kk.wikipedia.org/wiki/%D0%9E%D0%BA%D1%82%D0%B0%D1%8D%D0%B4%D1%8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kk.wikipedia.org/wiki/%D0%9C%D1%8B%D1%81"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hyperlink" Target="https://kk.wikipedia.org/wiki/%D0%A7%D0%B8%D0%BB%D0%B8" TargetMode="External"/><Relationship Id="rId5" Type="http://schemas.openxmlformats.org/officeDocument/2006/relationships/hyperlink" Target="https://kk.wikipedia.org/wiki/%D0%A0%D0%B5%D1%81%D0%B5%D0%B9" TargetMode="External"/><Relationship Id="rId4" Type="http://schemas.openxmlformats.org/officeDocument/2006/relationships/hyperlink" Target="https://kk.wikipedia.org/w/index.php?title=%D0%A2%D0%BE%D1%82%D1%8B%D2%9B&amp;action=edit&amp;redlink=1"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kk.wikipedia.org/wiki/%D0%96%D0%B5%D0%B7%D2%9B%D0%B0%D0%B7%D2%93%D0%B0%D0%BD" TargetMode="External"/><Relationship Id="rId3" Type="http://schemas.openxmlformats.org/officeDocument/2006/relationships/hyperlink" Target="https://kk.wikipedia.org/w/index.php?title=%D0%9C%D1%8B%D1%81_%D0%BA%D0%B5%D0%BD_%D0%BE%D1%80%D1%8B%D0%BD%D0%B4%D0%B0%D1%80%D1%8B&amp;action=edit&amp;redlink=1" TargetMode="External"/><Relationship Id="rId7" Type="http://schemas.openxmlformats.org/officeDocument/2006/relationships/hyperlink" Target="https://kk.wikipedia.org/wiki/%D0%A1%D0%B8%D0%BD%D0%B3%D0%BE%D0%BD%D0%B8%D1%8F" TargetMode="Externa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hyperlink" Target="https://kk.wikipedia.org/w/index.php?title=%D0%9C%D1%8B%D1%81_%D0%BC%D0%B8%D0%BD%D0%B5%D1%80%D0%B0%D0%BB%D0%B4%D0%B0%D1%80%D1%8B&amp;action=edit&amp;redlink=1" TargetMode="External"/><Relationship Id="rId5" Type="http://schemas.openxmlformats.org/officeDocument/2006/relationships/hyperlink" Target="https://kk.wikipedia.org/wiki/%D0%9A%D1%83%D0%BF%D1%80%D0%B8%D1%82" TargetMode="External"/><Relationship Id="rId4" Type="http://schemas.openxmlformats.org/officeDocument/2006/relationships/hyperlink" Target="https://kk.wikipedia.org/wiki/%D0%9C%D0%B0%D0%BB%D0%B0%D1%85%D0%B8%D1%82"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kk.wikipedia.org/wiki/%D2%9A%D0%B0%D0%B7%D0%B0%D2%9B%D1%81%D1%82%D0%B0%D0%BD" TargetMode="External"/><Relationship Id="rId13" Type="http://schemas.openxmlformats.org/officeDocument/2006/relationships/hyperlink" Target="https://kk.wikipedia.org/wiki/%D0%91%D2%B1%D1%80%D2%93%D1%8B%D0%BB%D0%B0%D1%83" TargetMode="External"/><Relationship Id="rId3" Type="http://schemas.openxmlformats.org/officeDocument/2006/relationships/hyperlink" Target="https://kk.wikipedia.org/wiki/%D0%9A%D1%80%D0%B8%D1%81%D1%82%D0%B0%D0%BB%D0%B4%D0%B0%D1%80" TargetMode="External"/><Relationship Id="rId7" Type="http://schemas.openxmlformats.org/officeDocument/2006/relationships/hyperlink" Target="https://kk.wikipedia.org/wiki/%D0%93%D0%B8%D0%B4%D1%80%D0%BE%D1%82%D0%B5%D1%80%D0%BC%D0%B0%D0%BB%D1%8C%D0%B4%D1%8B%D2%9B_%D0%BA%D0%B5%D0%BD%D0%B4%D0%B5%D1%80" TargetMode="External"/><Relationship Id="rId12" Type="http://schemas.openxmlformats.org/officeDocument/2006/relationships/hyperlink" Target="https://kk.wikipedia.org/wiki/%D0%A5%D0%B8%D0%BC%D0%B8%D1%8F" TargetMode="Externa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hyperlink" Target="https://kk.wikipedia.org/wiki/%D0%9C%D0%B5%D0%BD%D1%88%D1%96%D0%BA%D1%82%D1%96_%D1%81%D0%B0%D0%BB%D0%BC%D0%B0%D2%9B" TargetMode="External"/><Relationship Id="rId11" Type="http://schemas.openxmlformats.org/officeDocument/2006/relationships/hyperlink" Target="https://kk.wikipedia.org/wiki/%D2%9A%D0%B0%D2%93%D0%B0%D0%B7" TargetMode="External"/><Relationship Id="rId5" Type="http://schemas.openxmlformats.org/officeDocument/2006/relationships/hyperlink" Target="https://kk.wikipedia.org/wiki/%D0%90%D0%B3%D1%80%D0%B5%D0%B3%D0%B0%D1%82" TargetMode="External"/><Relationship Id="rId10" Type="http://schemas.openxmlformats.org/officeDocument/2006/relationships/hyperlink" Target="https://kk.wikipedia.org/wiki/%D0%A0%D0%B5%D0%B7%D0%B8%D0%BD%D0%B0" TargetMode="External"/><Relationship Id="rId4" Type="http://schemas.openxmlformats.org/officeDocument/2006/relationships/hyperlink" Target="https://kk.wikipedia.org/wiki/%D0%9F%D1%80%D0%B8%D0%B7%D0%BC%D0%B0" TargetMode="External"/><Relationship Id="rId9" Type="http://schemas.openxmlformats.org/officeDocument/2006/relationships/hyperlink" Target="https://kk.wikipedia.org/wiki/%D0%91%D0%B0%D1%80%D0%B8%D1%82"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kk.wikipedia.org/wiki/%D0%A1%D0%B0%D0%BF%D1%84%D0%B8%D1%80"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hyperlink" Target="https://kk.wikipedia.org/wiki/%D0%A5%D1%80%D0%BE%D0%BC"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kk.wikipedia.org/wiki/%D0%A1%D1%83"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kk.wikipedia.org/wiki/%D0%9C%D1%83%D1%81%D0%BA%D0%BE%D0%B2%D0%B8%D1%82" TargetMode="External"/><Relationship Id="rId3" Type="http://schemas.openxmlformats.org/officeDocument/2006/relationships/hyperlink" Target="https://kk.wikipedia.org/wiki/%D0%9C%D0%B8%D0%BD%D0%B5%D1%80%D0%B0%D0%BB" TargetMode="External"/><Relationship Id="rId7" Type="http://schemas.openxmlformats.org/officeDocument/2006/relationships/hyperlink" Target="https://kk.wikipedia.org/wiki/%D0%9A%D0%B2%D0%B0%D1%80%D1%86" TargetMode="Externa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hyperlink" Target="https://kk.wikipedia.org/wiki/%D0%9C%D0%B0%D0%B3%D0%BC%D0%B0" TargetMode="External"/><Relationship Id="rId5" Type="http://schemas.openxmlformats.org/officeDocument/2006/relationships/hyperlink" Target="https://kk.wikipedia.org/wiki/%D0%93%D1%80%D0%B0%D0%BD%D0%B8%D1%82" TargetMode="External"/><Relationship Id="rId10" Type="http://schemas.openxmlformats.org/officeDocument/2006/relationships/hyperlink" Target="https://kk.wikipedia.org/wiki/%D0%90%D0%B3%D0%B0%D1%82" TargetMode="External"/><Relationship Id="rId4" Type="http://schemas.openxmlformats.org/officeDocument/2006/relationships/hyperlink" Target="https://kk.wikipedia.org/wiki/%D0%9F%D1%80%D0%B8%D0%B7%D0%BC%D0%B0" TargetMode="External"/><Relationship Id="rId9" Type="http://schemas.openxmlformats.org/officeDocument/2006/relationships/hyperlink" Target="https://kk.wikipedia.org/wiki/%D0%91%D0%B8%D0%BE%D1%82%D0%B8%D1%82"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kk.wikipedia.org/wiki/%D0%A2%D0%B0%D1%83_%D0%B6%D1%8B%D0%BD%D1%8B%D1%81%D1%8B"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447800"/>
            <a:ext cx="6480048" cy="2301240"/>
          </a:xfrm>
        </p:spPr>
        <p:txBody>
          <a:bodyPr>
            <a:normAutofit/>
          </a:bodyPr>
          <a:lstStyle/>
          <a:p>
            <a:r>
              <a:rPr lang="kk-KZ" b="1" dirty="0" smtClean="0"/>
              <a:t>Тау жыныстарының физикалық қасиеті</a:t>
            </a:r>
            <a:r>
              <a:rPr lang="ru-RU" dirty="0" smtClean="0"/>
              <a:t/>
            </a:r>
            <a:br>
              <a:rPr lang="ru-RU" dirty="0" smtClean="0"/>
            </a:br>
            <a:endParaRPr lang="ru-RU" dirty="0"/>
          </a:p>
        </p:txBody>
      </p:sp>
      <p:sp>
        <p:nvSpPr>
          <p:cNvPr id="3" name="Подзаголовок 2"/>
          <p:cNvSpPr>
            <a:spLocks noGrp="1"/>
          </p:cNvSpPr>
          <p:nvPr>
            <p:ph type="subTitle" idx="1"/>
          </p:nvPr>
        </p:nvSpPr>
        <p:spPr>
          <a:xfrm>
            <a:off x="2663952" y="4953000"/>
            <a:ext cx="6480048" cy="1752600"/>
          </a:xfrm>
        </p:spPr>
        <p:txBody>
          <a:bodyPr/>
          <a:lstStyle/>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Тау жыныстары</a:t>
            </a:r>
            <a:r>
              <a:rPr lang="kk-KZ" dirty="0" smtClean="0"/>
              <a:t> </a:t>
            </a:r>
            <a:endParaRPr lang="ru-RU" dirty="0"/>
          </a:p>
        </p:txBody>
      </p:sp>
      <p:sp>
        <p:nvSpPr>
          <p:cNvPr id="3" name="Содержимое 2"/>
          <p:cNvSpPr>
            <a:spLocks noGrp="1"/>
          </p:cNvSpPr>
          <p:nvPr>
            <p:ph idx="1"/>
          </p:nvPr>
        </p:nvSpPr>
        <p:spPr>
          <a:xfrm>
            <a:off x="685800" y="1600201"/>
            <a:ext cx="7696200" cy="2667000"/>
          </a:xfrm>
        </p:spPr>
        <p:txBody>
          <a:bodyPr>
            <a:normAutofit/>
          </a:bodyPr>
          <a:lstStyle/>
          <a:p>
            <a:r>
              <a:rPr lang="kk-KZ" dirty="0" smtClean="0"/>
              <a:t>Жер қабығында бірнеше тектен қосылған минералдық тау жыныстары, минералдардың немесе органикалық заттың қатқан немесе қатпаған жиынтығы. </a:t>
            </a:r>
            <a:endParaRPr lang="ru-RU" dirty="0"/>
          </a:p>
        </p:txBody>
      </p:sp>
      <p:pic>
        <p:nvPicPr>
          <p:cNvPr id="1026" name="Picture 2" descr="http://ok-t.ru/helpiksorg/baza3/11591704576.files/image030.gif"/>
          <p:cNvPicPr>
            <a:picLocks noChangeAspect="1" noChangeArrowheads="1"/>
          </p:cNvPicPr>
          <p:nvPr/>
        </p:nvPicPr>
        <p:blipFill>
          <a:blip r:embed="rId2" cstate="print"/>
          <a:srcRect/>
          <a:stretch>
            <a:fillRect/>
          </a:stretch>
        </p:blipFill>
        <p:spPr bwMode="auto">
          <a:xfrm>
            <a:off x="3505200" y="3581400"/>
            <a:ext cx="4953000" cy="303371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dirty="0" smtClean="0"/>
              <a:t>Минералдардың қаттылығы</a:t>
            </a:r>
            <a:r>
              <a:rPr lang="kk-KZ" dirty="0" smtClean="0"/>
              <a:t> </a:t>
            </a:r>
            <a:endParaRPr lang="ru-RU" dirty="0"/>
          </a:p>
        </p:txBody>
      </p:sp>
      <p:sp>
        <p:nvSpPr>
          <p:cNvPr id="3" name="Содержимое 2"/>
          <p:cNvSpPr>
            <a:spLocks noGrp="1"/>
          </p:cNvSpPr>
          <p:nvPr>
            <p:ph idx="1"/>
          </p:nvPr>
        </p:nvSpPr>
        <p:spPr/>
        <p:txBody>
          <a:bodyPr>
            <a:normAutofit/>
          </a:bodyPr>
          <a:lstStyle/>
          <a:p>
            <a:r>
              <a:rPr lang="kk-KZ" dirty="0" smtClean="0"/>
              <a:t>Минералдардың өзге денелердің механикалық әсеріне қарсылық көрсету қабілеті; минералдың кристалдық тор ерекшелігіне тікелей байланысты. </a:t>
            </a:r>
          </a:p>
          <a:p>
            <a:r>
              <a:rPr lang="kk-KZ" i="1" dirty="0" smtClean="0"/>
              <a:t>Мысалы:</a:t>
            </a:r>
          </a:p>
          <a:p>
            <a:pPr>
              <a:buFont typeface="Wingdings" pitchFamily="2" charset="2"/>
              <a:buChar char="ü"/>
            </a:pPr>
            <a:r>
              <a:rPr lang="kk-KZ" sz="2800" i="1" dirty="0" smtClean="0"/>
              <a:t>Тырнақ-2,5</a:t>
            </a:r>
          </a:p>
          <a:p>
            <a:pPr>
              <a:buFont typeface="Wingdings" pitchFamily="2" charset="2"/>
              <a:buChar char="ü"/>
            </a:pPr>
            <a:r>
              <a:rPr lang="kk-KZ" sz="2800" i="1" dirty="0" smtClean="0"/>
              <a:t>Шыны-5</a:t>
            </a:r>
          </a:p>
          <a:p>
            <a:pPr>
              <a:buFont typeface="Wingdings" pitchFamily="2" charset="2"/>
              <a:buChar char="ü"/>
            </a:pPr>
            <a:r>
              <a:rPr lang="kk-KZ" sz="2800" i="1" dirty="0" smtClean="0"/>
              <a:t>Мыс тиын-4</a:t>
            </a:r>
            <a:endParaRPr lang="ru-RU" sz="2800"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3600" y="228600"/>
            <a:ext cx="5029200" cy="1143000"/>
          </a:xfrm>
        </p:spPr>
        <p:txBody>
          <a:bodyPr/>
          <a:lstStyle/>
          <a:p>
            <a:r>
              <a:rPr lang="kk-KZ" dirty="0" smtClean="0"/>
              <a:t>Моос шкаласы</a:t>
            </a:r>
            <a:endParaRPr lang="ru-RU" dirty="0"/>
          </a:p>
        </p:txBody>
      </p:sp>
      <p:pic>
        <p:nvPicPr>
          <p:cNvPr id="101378" name="Picture 2" descr="https://upload.wikimedia.org/wikipedia/commons/8/87/Friedrich_Mohs_Litho.jpg"/>
          <p:cNvPicPr>
            <a:picLocks noChangeAspect="1" noChangeArrowheads="1"/>
          </p:cNvPicPr>
          <p:nvPr/>
        </p:nvPicPr>
        <p:blipFill>
          <a:blip r:embed="rId2" cstate="print"/>
          <a:srcRect/>
          <a:stretch>
            <a:fillRect/>
          </a:stretch>
        </p:blipFill>
        <p:spPr bwMode="auto">
          <a:xfrm>
            <a:off x="152400" y="1543180"/>
            <a:ext cx="3048000" cy="3560146"/>
          </a:xfrm>
          <a:prstGeom prst="rect">
            <a:avLst/>
          </a:prstGeom>
          <a:noFill/>
        </p:spPr>
      </p:pic>
      <p:sp>
        <p:nvSpPr>
          <p:cNvPr id="6" name="TextBox 5"/>
          <p:cNvSpPr txBox="1"/>
          <p:nvPr/>
        </p:nvSpPr>
        <p:spPr>
          <a:xfrm>
            <a:off x="3352800" y="1600200"/>
            <a:ext cx="5181600" cy="3724096"/>
          </a:xfrm>
          <a:prstGeom prst="rect">
            <a:avLst/>
          </a:prstGeom>
          <a:noFill/>
        </p:spPr>
        <p:txBody>
          <a:bodyPr wrap="square" rtlCol="0">
            <a:spAutoFit/>
          </a:bodyPr>
          <a:lstStyle/>
          <a:p>
            <a:pPr>
              <a:buFont typeface="Arial" pitchFamily="34" charset="0"/>
              <a:buChar char="•"/>
            </a:pPr>
            <a:endParaRPr lang="kk-KZ" dirty="0" smtClean="0"/>
          </a:p>
          <a:p>
            <a:pPr>
              <a:buFont typeface="Wingdings" pitchFamily="2" charset="2"/>
              <a:buChar char="ü"/>
            </a:pPr>
            <a:r>
              <a:rPr lang="kk-KZ" sz="2000" dirty="0" smtClean="0"/>
              <a:t>1811 жылы неміс минерологі </a:t>
            </a:r>
            <a:r>
              <a:rPr lang="kk-KZ" sz="2000" dirty="0" smtClean="0">
                <a:hlinkClick r:id="rId3" tooltip="Ф.Моос (мұндай бет жоқ)"/>
              </a:rPr>
              <a:t>Ф.Моос</a:t>
            </a:r>
            <a:r>
              <a:rPr lang="kk-KZ" sz="2000" dirty="0" smtClean="0"/>
              <a:t> ұсынған</a:t>
            </a:r>
          </a:p>
          <a:p>
            <a:pPr>
              <a:buFont typeface="Wingdings" pitchFamily="2" charset="2"/>
              <a:buChar char="ü"/>
            </a:pPr>
            <a:endParaRPr lang="ru-RU" sz="2000" dirty="0" smtClean="0"/>
          </a:p>
          <a:p>
            <a:pPr>
              <a:buFont typeface="Wingdings" pitchFamily="2" charset="2"/>
              <a:buChar char="ü"/>
            </a:pPr>
            <a:r>
              <a:rPr lang="kk-KZ" sz="2000" dirty="0" smtClean="0"/>
              <a:t>Қаттылықтың </a:t>
            </a:r>
            <a:r>
              <a:rPr lang="kk-KZ" sz="2000" dirty="0" smtClean="0">
                <a:hlinkClick r:id="rId4" tooltip="Минералогия"/>
              </a:rPr>
              <a:t>минералогиялық</a:t>
            </a:r>
            <a:r>
              <a:rPr lang="kk-KZ" sz="2000" dirty="0" smtClean="0"/>
              <a:t> он балдық шкаласы</a:t>
            </a:r>
          </a:p>
          <a:p>
            <a:pPr>
              <a:buFont typeface="Wingdings" pitchFamily="2" charset="2"/>
              <a:buChar char="ü"/>
            </a:pPr>
            <a:endParaRPr lang="kk-KZ" sz="2000" dirty="0" smtClean="0"/>
          </a:p>
          <a:p>
            <a:pPr>
              <a:buFont typeface="Wingdings" pitchFamily="2" charset="2"/>
              <a:buChar char="ü"/>
            </a:pPr>
            <a:r>
              <a:rPr lang="kk-KZ" sz="2000" dirty="0" smtClean="0"/>
              <a:t>Салыстырмалы қаттылықты Моос шкаласының эталонымен зерттелетін нысан бетіне із түсіру жолымен анықтайды. </a:t>
            </a:r>
          </a:p>
          <a:p>
            <a:pPr>
              <a:buFont typeface="Arial" pitchFamily="34" charset="0"/>
              <a:buChar char="•"/>
            </a:pP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2000"/>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Сингония</a:t>
            </a:r>
            <a:endParaRPr lang="ru-RU" dirty="0"/>
          </a:p>
        </p:txBody>
      </p:sp>
      <p:sp>
        <p:nvSpPr>
          <p:cNvPr id="3" name="Содержимое 2"/>
          <p:cNvSpPr>
            <a:spLocks noGrp="1"/>
          </p:cNvSpPr>
          <p:nvPr>
            <p:ph idx="1"/>
          </p:nvPr>
        </p:nvSpPr>
        <p:spPr/>
        <p:txBody>
          <a:bodyPr>
            <a:normAutofit fontScale="77500" lnSpcReduction="20000"/>
          </a:bodyPr>
          <a:lstStyle/>
          <a:p>
            <a:r>
              <a:rPr lang="kk-KZ" sz="4100" dirty="0" smtClean="0">
                <a:hlinkClick r:id="rId2" tooltip="Кристаллография"/>
              </a:rPr>
              <a:t>Кристаллографиялық</a:t>
            </a:r>
            <a:r>
              <a:rPr lang="kk-KZ" sz="4100" dirty="0" smtClean="0"/>
              <a:t> жүйе —қырлары арасындагы бұрыштардың жиынтығы бірдей кристалдарды біріктіретін жүйе</a:t>
            </a:r>
            <a:r>
              <a:rPr lang="kk-KZ" sz="3800" dirty="0" smtClean="0"/>
              <a:t>.</a:t>
            </a:r>
          </a:p>
          <a:p>
            <a:endParaRPr lang="kk-KZ" b="1" dirty="0" smtClean="0"/>
          </a:p>
          <a:p>
            <a:pPr marL="550926" indent="-514350">
              <a:buFont typeface="+mj-lt"/>
              <a:buAutoNum type="arabicPeriod"/>
            </a:pPr>
            <a:r>
              <a:rPr lang="kk-KZ" sz="3400" dirty="0" smtClean="0"/>
              <a:t>Триклинді</a:t>
            </a:r>
          </a:p>
          <a:p>
            <a:pPr marL="550926" indent="-514350">
              <a:buFont typeface="+mj-lt"/>
              <a:buAutoNum type="arabicPeriod"/>
            </a:pPr>
            <a:r>
              <a:rPr lang="kk-KZ" sz="3400" dirty="0" smtClean="0"/>
              <a:t>Моноклинді</a:t>
            </a:r>
          </a:p>
          <a:p>
            <a:pPr marL="550926" indent="-514350">
              <a:buFont typeface="+mj-lt"/>
              <a:buAutoNum type="arabicPeriod"/>
            </a:pPr>
            <a:r>
              <a:rPr lang="kk-KZ" sz="3400" dirty="0" smtClean="0"/>
              <a:t>Ромбылы</a:t>
            </a:r>
          </a:p>
          <a:p>
            <a:pPr marL="550926" indent="-514350">
              <a:buFont typeface="+mj-lt"/>
              <a:buAutoNum type="arabicPeriod"/>
            </a:pPr>
            <a:r>
              <a:rPr lang="kk-KZ" sz="3400" dirty="0" smtClean="0"/>
              <a:t>Тригонды</a:t>
            </a:r>
          </a:p>
          <a:p>
            <a:pPr marL="550926" indent="-514350">
              <a:buFont typeface="+mj-lt"/>
              <a:buAutoNum type="arabicPeriod"/>
            </a:pPr>
            <a:r>
              <a:rPr lang="kk-KZ" sz="3400" dirty="0" smtClean="0"/>
              <a:t>Тетрагонды</a:t>
            </a:r>
          </a:p>
          <a:p>
            <a:pPr marL="550926" indent="-514350">
              <a:buFont typeface="+mj-lt"/>
              <a:buAutoNum type="arabicPeriod"/>
            </a:pPr>
            <a:r>
              <a:rPr lang="kk-KZ" sz="3400" dirty="0" smtClean="0"/>
              <a:t>Гексагонды</a:t>
            </a:r>
          </a:p>
          <a:p>
            <a:pPr marL="550926" indent="-514350">
              <a:buFont typeface="+mj-lt"/>
              <a:buAutoNum type="arabicPeriod"/>
            </a:pPr>
            <a:r>
              <a:rPr lang="kk-KZ" sz="3400" dirty="0" smtClean="0"/>
              <a:t>Текше сингониялы</a:t>
            </a:r>
            <a:endParaRPr lang="ru-RU" sz="3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Жымдастық</a:t>
            </a:r>
            <a:endParaRPr lang="ru-RU" dirty="0"/>
          </a:p>
        </p:txBody>
      </p:sp>
      <p:sp>
        <p:nvSpPr>
          <p:cNvPr id="3" name="Содержимое 2"/>
          <p:cNvSpPr>
            <a:spLocks noGrp="1"/>
          </p:cNvSpPr>
          <p:nvPr>
            <p:ph idx="1"/>
          </p:nvPr>
        </p:nvSpPr>
        <p:spPr/>
        <p:txBody>
          <a:bodyPr>
            <a:normAutofit/>
          </a:bodyPr>
          <a:lstStyle/>
          <a:p>
            <a:r>
              <a:rPr lang="kk-KZ" sz="3600" dirty="0" smtClean="0"/>
              <a:t>Жеке кристаллдардың және кристалл құрамды минералдың белгілі бір кристаллдық бағыттар бойынша жарылып,бөлшектену қасиеті. </a:t>
            </a:r>
            <a:endParaRPr lang="ru-RU"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609600"/>
            <a:ext cx="7467600" cy="1143000"/>
          </a:xfrm>
        </p:spPr>
        <p:txBody>
          <a:bodyPr>
            <a:normAutofit fontScale="90000"/>
          </a:bodyPr>
          <a:lstStyle/>
          <a:p>
            <a:r>
              <a:rPr lang="kk-KZ" dirty="0" smtClean="0">
                <a:latin typeface="+mn-lt"/>
              </a:rPr>
              <a:t>Минералдар жымдастығы бойынша бес түрге бөлінеді:</a:t>
            </a:r>
            <a:r>
              <a:rPr lang="ru-RU" dirty="0" smtClean="0"/>
              <a:t/>
            </a:r>
            <a:br>
              <a:rPr lang="ru-RU" dirty="0" smtClean="0"/>
            </a:br>
            <a:endParaRPr lang="ru-RU" dirty="0"/>
          </a:p>
        </p:txBody>
      </p:sp>
      <p:sp>
        <p:nvSpPr>
          <p:cNvPr id="3" name="Содержимое 2"/>
          <p:cNvSpPr>
            <a:spLocks noGrp="1"/>
          </p:cNvSpPr>
          <p:nvPr>
            <p:ph idx="1"/>
          </p:nvPr>
        </p:nvSpPr>
        <p:spPr>
          <a:xfrm>
            <a:off x="533400" y="1905000"/>
            <a:ext cx="7467600" cy="4525963"/>
          </a:xfrm>
        </p:spPr>
        <p:txBody>
          <a:bodyPr>
            <a:normAutofit fontScale="85000" lnSpcReduction="20000"/>
          </a:bodyPr>
          <a:lstStyle/>
          <a:p>
            <a:pPr lvl="0"/>
            <a:r>
              <a:rPr lang="kk-KZ" dirty="0" smtClean="0"/>
              <a:t>Аса жетілген - минерал жеке жапырақшаларға және пластинкаларға өте оңай (тырнақпен) ыдырайды. Айна тәріздес жылтыр тегіс жымдастық пайда болады (слюда, гипс т.б.);</a:t>
            </a:r>
            <a:endParaRPr lang="ru-RU" dirty="0" smtClean="0"/>
          </a:p>
          <a:p>
            <a:pPr lvl="0"/>
            <a:r>
              <a:rPr lang="kk-KZ" dirty="0" smtClean="0"/>
              <a:t>Жетілген – ақырын соққы әсерінен бөлшектенеді, бөлшек беттері тегіс кейбір бөліктерінде тегіс болмауы мүмкін (кальцит, галит);</a:t>
            </a:r>
            <a:endParaRPr lang="ru-RU" dirty="0" smtClean="0"/>
          </a:p>
          <a:p>
            <a:pPr lvl="0"/>
            <a:r>
              <a:rPr lang="kk-KZ" dirty="0" smtClean="0"/>
              <a:t>Орташа – пайда болған бөлшектердің тегіс және тегіс емес жымдастығы орташа бірдей мөлшерде;</a:t>
            </a:r>
            <a:endParaRPr lang="ru-RU" dirty="0" smtClean="0"/>
          </a:p>
          <a:p>
            <a:pPr lvl="0"/>
            <a:r>
              <a:rPr lang="kk-KZ" dirty="0" smtClean="0"/>
              <a:t>Жетілмеген –минералды бөлшектегенде бөлшек беттері негізінен тегіс емес белгілі бағытсыз сынады;</a:t>
            </a:r>
            <a:endParaRPr lang="ru-RU" dirty="0" smtClean="0"/>
          </a:p>
          <a:p>
            <a:pPr lvl="0"/>
            <a:r>
              <a:rPr lang="kk-KZ" dirty="0" smtClean="0"/>
              <a:t>Аса жетілмеген – минералдар еш бағытсыз сынады (кварц).</a:t>
            </a:r>
            <a:endParaRPr lang="ru-RU" dirty="0" smtClean="0"/>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Жылтырлық</a:t>
            </a:r>
            <a:endParaRPr lang="ru-RU" dirty="0"/>
          </a:p>
        </p:txBody>
      </p:sp>
      <p:sp>
        <p:nvSpPr>
          <p:cNvPr id="3" name="Содержимое 2"/>
          <p:cNvSpPr>
            <a:spLocks noGrp="1"/>
          </p:cNvSpPr>
          <p:nvPr>
            <p:ph idx="1"/>
          </p:nvPr>
        </p:nvSpPr>
        <p:spPr/>
        <p:txBody>
          <a:bodyPr/>
          <a:lstStyle/>
          <a:p>
            <a:r>
              <a:rPr lang="kk-KZ" dirty="0" smtClean="0"/>
              <a:t> бұл минерал бетінің жарық (сәуле) шағылыстыру қасиеті. Бұл белгісіне байланысты минералдарды екі топқа бөледі: металдық жылтырлық және металдық емес жылтырлық.</a:t>
            </a:r>
            <a:endParaRPr lang="ru-RU" dirty="0" smtClean="0"/>
          </a:p>
          <a:p>
            <a:endParaRPr lang="ru-RU" dirty="0"/>
          </a:p>
        </p:txBody>
      </p:sp>
      <p:cxnSp>
        <p:nvCxnSpPr>
          <p:cNvPr id="5" name="Прямая со стрелкой 4"/>
          <p:cNvCxnSpPr/>
          <p:nvPr/>
        </p:nvCxnSpPr>
        <p:spPr>
          <a:xfrm rot="5400000">
            <a:off x="1524000" y="4191000"/>
            <a:ext cx="1828800" cy="182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rot="16200000" flipH="1">
            <a:off x="5029200" y="4419600"/>
            <a:ext cx="205740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09600"/>
            <a:ext cx="8686800" cy="5791200"/>
          </a:xfrm>
        </p:spPr>
        <p:txBody>
          <a:bodyPr numCol="2">
            <a:normAutofit fontScale="62500" lnSpcReduction="20000"/>
          </a:bodyPr>
          <a:lstStyle/>
          <a:p>
            <a:pPr>
              <a:buNone/>
            </a:pPr>
            <a:r>
              <a:rPr lang="kk-KZ" dirty="0" smtClean="0"/>
              <a:t>1. Металдық-жылтырлық жаңа сынған метал жылтырлығын еске түсіреді, әр түрлі метал рудаларына тән (пирит, магнезит), табиғи тума (алтын) түрінде кездесетін элементтерде де байқалады. Бұл топқа жартылай металдық жылтырлығы бар (графит, т.б.), метал жылтырлығына жақын, бірақ ондай айқын емес минералдар жатады.</a:t>
            </a:r>
            <a:endParaRPr lang="ru-RU"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pPr>
              <a:buNone/>
            </a:pPr>
            <a:endParaRPr lang="kk-KZ" dirty="0" smtClean="0"/>
          </a:p>
          <a:p>
            <a:pPr>
              <a:buNone/>
            </a:pPr>
            <a:endParaRPr lang="kk-KZ" dirty="0" smtClean="0"/>
          </a:p>
          <a:p>
            <a:pPr>
              <a:buNone/>
            </a:pPr>
            <a:r>
              <a:rPr lang="kk-KZ" dirty="0" smtClean="0"/>
              <a:t>2. Металдық емес жылтырлық бірнеше түрге бөлінеді:</a:t>
            </a:r>
          </a:p>
          <a:p>
            <a:pPr>
              <a:buNone/>
            </a:pPr>
            <a:endParaRPr lang="ru-RU" dirty="0" smtClean="0"/>
          </a:p>
          <a:p>
            <a:r>
              <a:rPr lang="kk-KZ" dirty="0" smtClean="0"/>
              <a:t> </a:t>
            </a:r>
            <a:r>
              <a:rPr lang="kk-KZ" sz="3600" i="1" dirty="0" smtClean="0">
                <a:solidFill>
                  <a:srgbClr val="00B0F0"/>
                </a:solidFill>
              </a:rPr>
              <a:t>Алмаз тәріздес </a:t>
            </a:r>
            <a:r>
              <a:rPr lang="kk-KZ" dirty="0" smtClean="0"/>
              <a:t>– айқын, ұшқын атқан жылтырлық, алмаз, мырыш алдамшасына тән;</a:t>
            </a:r>
            <a:endParaRPr lang="ru-RU" dirty="0" smtClean="0"/>
          </a:p>
          <a:p>
            <a:r>
              <a:rPr lang="kk-KZ" sz="3600" i="1" dirty="0" smtClean="0">
                <a:solidFill>
                  <a:srgbClr val="00B0F0"/>
                </a:solidFill>
              </a:rPr>
              <a:t>Шыны тәріздес </a:t>
            </a:r>
            <a:r>
              <a:rPr lang="kk-KZ" dirty="0" smtClean="0"/>
              <a:t>– шыны бетінің жылтырлығын еске түсіреді, бұл түрге көпшілік минералдар кіреді (тау хрусталі, кальцит т.б.);</a:t>
            </a:r>
          </a:p>
          <a:p>
            <a:r>
              <a:rPr lang="kk-KZ" sz="3600" i="1" dirty="0" smtClean="0">
                <a:solidFill>
                  <a:srgbClr val="00B0F0"/>
                </a:solidFill>
              </a:rPr>
              <a:t>Құлпырма жылтырлық </a:t>
            </a:r>
            <a:r>
              <a:rPr lang="kk-KZ" dirty="0" smtClean="0"/>
              <a:t>бірнеше құлпырып тұрады слюда, талькте байқалады;</a:t>
            </a:r>
            <a:endParaRPr lang="ru-RU" dirty="0" smtClean="0"/>
          </a:p>
          <a:p>
            <a:r>
              <a:rPr lang="kk-KZ" sz="3600" i="1" dirty="0" smtClean="0">
                <a:solidFill>
                  <a:srgbClr val="00B0F0"/>
                </a:solidFill>
              </a:rPr>
              <a:t>Жібек тәріздес </a:t>
            </a:r>
            <a:r>
              <a:rPr lang="kk-KZ" dirty="0" smtClean="0"/>
              <a:t>– жібек жіптерінің жылтырлығы тәріздес талшық және ине тәріздес құрылысты минералдарда байқалады (ине тәріздес гипс);</a:t>
            </a:r>
            <a:endParaRPr lang="ru-RU" dirty="0" smtClean="0"/>
          </a:p>
          <a:p>
            <a:r>
              <a:rPr lang="kk-KZ" sz="3600" i="1" dirty="0" smtClean="0">
                <a:solidFill>
                  <a:srgbClr val="00B0F0"/>
                </a:solidFill>
              </a:rPr>
              <a:t>Майлы </a:t>
            </a:r>
            <a:r>
              <a:rPr lang="kk-KZ" dirty="0" smtClean="0"/>
              <a:t>– минерал бетінің май жаққандай болуымен сипатталады. Жұмсақ минералда(тальк) байқалады;</a:t>
            </a:r>
          </a:p>
          <a:p>
            <a:endParaRPr lang="ru-RU" dirty="0" smtClean="0"/>
          </a:p>
          <a:p>
            <a:endParaRPr lang="ru-RU" dirty="0"/>
          </a:p>
        </p:txBody>
      </p:sp>
      <p:cxnSp>
        <p:nvCxnSpPr>
          <p:cNvPr id="5" name="Прямая со стрелкой 4"/>
          <p:cNvCxnSpPr/>
          <p:nvPr/>
        </p:nvCxnSpPr>
        <p:spPr>
          <a:xfrm rot="5400000">
            <a:off x="2019300" y="114300"/>
            <a:ext cx="5334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rot="16200000" flipH="1">
            <a:off x="6096000" y="152400"/>
            <a:ext cx="5334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Сульфидтер</a:t>
            </a:r>
            <a:endParaRPr lang="ru-RU" dirty="0"/>
          </a:p>
        </p:txBody>
      </p:sp>
      <p:sp>
        <p:nvSpPr>
          <p:cNvPr id="3" name="Содержимое 2"/>
          <p:cNvSpPr>
            <a:spLocks noGrp="1"/>
          </p:cNvSpPr>
          <p:nvPr>
            <p:ph idx="1"/>
          </p:nvPr>
        </p:nvSpPr>
        <p:spPr>
          <a:xfrm>
            <a:off x="457200" y="1371600"/>
            <a:ext cx="8458200" cy="5181600"/>
          </a:xfrm>
        </p:spPr>
        <p:txBody>
          <a:bodyPr>
            <a:normAutofit fontScale="85000" lnSpcReduction="10000"/>
          </a:bodyPr>
          <a:lstStyle/>
          <a:p>
            <a:r>
              <a:rPr lang="ru-RU" dirty="0" err="1" smtClean="0"/>
              <a:t>Сульфидтердің барлығына металша</a:t>
            </a:r>
            <a:r>
              <a:rPr lang="ru-RU" dirty="0" smtClean="0"/>
              <a:t> </a:t>
            </a:r>
            <a:r>
              <a:rPr lang="ru-RU" dirty="0" err="1" smtClean="0"/>
              <a:t>жылтырлық, үлкен тығыздық тән, электро</a:t>
            </a:r>
            <a:r>
              <a:rPr lang="ru-RU" dirty="0" smtClean="0"/>
              <a:t> </a:t>
            </a:r>
            <a:r>
              <a:rPr lang="ru-RU" dirty="0" err="1" smtClean="0"/>
              <a:t>және жылу</a:t>
            </a:r>
            <a:r>
              <a:rPr lang="ru-RU" dirty="0" smtClean="0"/>
              <a:t> </a:t>
            </a:r>
            <a:r>
              <a:rPr lang="ru-RU" dirty="0" err="1" smtClean="0"/>
              <a:t>өткізгіштікпен және сипатталады</a:t>
            </a:r>
            <a:r>
              <a:rPr lang="ru-RU" dirty="0" smtClean="0"/>
              <a:t>, </a:t>
            </a:r>
            <a:r>
              <a:rPr lang="ru-RU" dirty="0" err="1" smtClean="0"/>
              <a:t>олар</a:t>
            </a:r>
            <a:r>
              <a:rPr lang="ru-RU" dirty="0" smtClean="0"/>
              <a:t> </a:t>
            </a:r>
            <a:r>
              <a:rPr lang="ru-RU" dirty="0" err="1" smtClean="0"/>
              <a:t>мортты</a:t>
            </a:r>
            <a:r>
              <a:rPr lang="ru-RU" dirty="0" smtClean="0"/>
              <a:t> </a:t>
            </a:r>
            <a:r>
              <a:rPr lang="ru-RU" dirty="0" err="1" smtClean="0"/>
              <a:t>болады</a:t>
            </a:r>
            <a:r>
              <a:rPr lang="ru-RU" dirty="0" smtClean="0"/>
              <a:t>. </a:t>
            </a:r>
            <a:r>
              <a:rPr lang="ru-RU" dirty="0" err="1" smtClean="0"/>
              <a:t>Жиі</a:t>
            </a:r>
            <a:r>
              <a:rPr lang="ru-RU" dirty="0" smtClean="0"/>
              <a:t> </a:t>
            </a:r>
            <a:r>
              <a:rPr lang="ru-RU" dirty="0" err="1" smtClean="0"/>
              <a:t>түйіршекті агрегаттар</a:t>
            </a:r>
            <a:r>
              <a:rPr lang="ru-RU" dirty="0" smtClean="0"/>
              <a:t> </a:t>
            </a:r>
            <a:r>
              <a:rPr lang="ru-RU" dirty="0" err="1" smtClean="0"/>
              <a:t>түрінде кездеседі</a:t>
            </a:r>
            <a:r>
              <a:rPr lang="ru-RU" dirty="0" smtClean="0"/>
              <a:t> </a:t>
            </a:r>
            <a:r>
              <a:rPr lang="ru-RU" dirty="0" err="1" smtClean="0"/>
              <a:t>және сеппелер</a:t>
            </a:r>
            <a:r>
              <a:rPr lang="ru-RU" dirty="0" smtClean="0"/>
              <a:t> </a:t>
            </a:r>
            <a:r>
              <a:rPr lang="ru-RU" dirty="0" err="1" smtClean="0"/>
              <a:t>түзеді.</a:t>
            </a:r>
            <a:endParaRPr lang="ru-RU" dirty="0" smtClean="0"/>
          </a:p>
          <a:p>
            <a:r>
              <a:rPr lang="ru-RU" b="1" dirty="0" err="1" smtClean="0"/>
              <a:t>Жаратылыстары</a:t>
            </a:r>
            <a:r>
              <a:rPr lang="ru-RU" b="1" dirty="0" smtClean="0"/>
              <a:t> (</a:t>
            </a:r>
            <a:r>
              <a:rPr lang="ru-RU" b="1" dirty="0" err="1" smtClean="0"/>
              <a:t>генезистері):</a:t>
            </a:r>
            <a:r>
              <a:rPr lang="ru-RU" dirty="0" err="1" smtClean="0"/>
              <a:t>гидротермалық, магмалық </a:t>
            </a:r>
            <a:r>
              <a:rPr lang="ru-RU" dirty="0" smtClean="0"/>
              <a:t>(халькопирит, пирит, пирротин, </a:t>
            </a:r>
            <a:r>
              <a:rPr lang="ru-RU" dirty="0" err="1" smtClean="0"/>
              <a:t>пентландит</a:t>
            </a:r>
            <a:r>
              <a:rPr lang="ru-RU" dirty="0" smtClean="0"/>
              <a:t>), </a:t>
            </a:r>
            <a:r>
              <a:rPr lang="ru-RU" dirty="0" err="1" smtClean="0"/>
              <a:t>скарндық </a:t>
            </a:r>
            <a:r>
              <a:rPr lang="ru-RU" dirty="0" smtClean="0"/>
              <a:t>(халькопирит, галенит, сфалерит, пирротин), </a:t>
            </a:r>
            <a:r>
              <a:rPr lang="ru-RU" dirty="0" err="1" smtClean="0"/>
              <a:t>экзогендік</a:t>
            </a:r>
            <a:r>
              <a:rPr lang="ru-RU" dirty="0" smtClean="0"/>
              <a:t> (галенит, сфалерит, пирит).</a:t>
            </a:r>
          </a:p>
          <a:p>
            <a:r>
              <a:rPr lang="ru-RU" dirty="0" smtClean="0"/>
              <a:t>Сульфид </a:t>
            </a:r>
            <a:r>
              <a:rPr lang="ru-RU" dirty="0" err="1" smtClean="0"/>
              <a:t>минералдары</a:t>
            </a:r>
            <a:r>
              <a:rPr lang="ru-RU" dirty="0" smtClean="0"/>
              <a:t> мен </a:t>
            </a:r>
            <a:r>
              <a:rPr lang="ru-RU" dirty="0" err="1" smtClean="0"/>
              <a:t>кендерді</a:t>
            </a:r>
            <a:r>
              <a:rPr lang="ru-RU" dirty="0" smtClean="0"/>
              <a:t> </a:t>
            </a:r>
            <a:r>
              <a:rPr lang="ru-RU" dirty="0" err="1" smtClean="0"/>
              <a:t>зерттегенде</a:t>
            </a:r>
            <a:r>
              <a:rPr lang="ru-RU" dirty="0" smtClean="0"/>
              <a:t>, </a:t>
            </a:r>
            <a:r>
              <a:rPr lang="ru-RU" dirty="0" err="1" smtClean="0"/>
              <a:t>оларды</a:t>
            </a:r>
            <a:r>
              <a:rPr lang="ru-RU" dirty="0" smtClean="0"/>
              <a:t> </a:t>
            </a:r>
            <a:r>
              <a:rPr lang="ru-RU" dirty="0" err="1" smtClean="0"/>
              <a:t>мөлдірлігінің нашарлығына және металша</a:t>
            </a:r>
            <a:r>
              <a:rPr lang="ru-RU" dirty="0" smtClean="0"/>
              <a:t> </a:t>
            </a:r>
            <a:r>
              <a:rPr lang="ru-RU" dirty="0" err="1" smtClean="0"/>
              <a:t>жылтырлығының күштілігіне қарай айырады</a:t>
            </a:r>
            <a:r>
              <a:rPr lang="ru-RU" dirty="0" smtClean="0"/>
              <a:t>. </a:t>
            </a:r>
            <a:r>
              <a:rPr lang="ru-RU" dirty="0" err="1" smtClean="0"/>
              <a:t>Дәл </a:t>
            </a:r>
            <a:r>
              <a:rPr lang="ru-RU" dirty="0" smtClean="0"/>
              <a:t>диагностика </a:t>
            </a:r>
            <a:r>
              <a:rPr lang="ru-RU" dirty="0" err="1" smtClean="0"/>
              <a:t>жасай</a:t>
            </a:r>
            <a:r>
              <a:rPr lang="ru-RU" dirty="0" smtClean="0"/>
              <a:t> </a:t>
            </a:r>
            <a:r>
              <a:rPr lang="ru-RU" dirty="0" err="1" smtClean="0"/>
              <a:t>алмаған кезде</a:t>
            </a:r>
            <a:r>
              <a:rPr lang="ru-RU" dirty="0" smtClean="0"/>
              <a:t> </a:t>
            </a:r>
            <a:r>
              <a:rPr lang="ru-RU" dirty="0" err="1" smtClean="0"/>
              <a:t>микроскопты</a:t>
            </a:r>
            <a:r>
              <a:rPr lang="ru-RU" dirty="0" smtClean="0"/>
              <a:t> </a:t>
            </a:r>
            <a:r>
              <a:rPr lang="ru-RU" dirty="0" err="1" smtClean="0"/>
              <a:t>қолданып зерттейді</a:t>
            </a:r>
            <a:endParaRPr lang="ru-RU" dirty="0" smtClean="0"/>
          </a:p>
          <a:p>
            <a:r>
              <a:rPr lang="ru-RU" dirty="0" err="1" smtClean="0"/>
              <a:t>Сульфидтер</a:t>
            </a:r>
            <a:r>
              <a:rPr lang="ru-RU" dirty="0" smtClean="0"/>
              <a:t> </a:t>
            </a:r>
            <a:r>
              <a:rPr lang="ru-RU" dirty="0" err="1" smtClean="0"/>
              <a:t>тотыққан кезде</a:t>
            </a:r>
            <a:r>
              <a:rPr lang="ru-RU" dirty="0" smtClean="0"/>
              <a:t> </a:t>
            </a:r>
            <a:r>
              <a:rPr lang="ru-RU" dirty="0" err="1" smtClean="0"/>
              <a:t>бұзылады, олар</a:t>
            </a:r>
            <a:r>
              <a:rPr lang="ru-RU" dirty="0" smtClean="0"/>
              <a:t> </a:t>
            </a:r>
            <a:r>
              <a:rPr lang="ru-RU" dirty="0" err="1" smtClean="0"/>
              <a:t>тотығу белдемді</a:t>
            </a:r>
            <a:r>
              <a:rPr lang="ru-RU" dirty="0" smtClean="0"/>
              <a:t> </a:t>
            </a:r>
            <a:r>
              <a:rPr lang="ru-RU" dirty="0" err="1" smtClean="0"/>
              <a:t>сипаттайтын</a:t>
            </a:r>
            <a:r>
              <a:rPr lang="ru-RU" dirty="0" smtClean="0"/>
              <a:t> </a:t>
            </a:r>
            <a:r>
              <a:rPr lang="ru-RU" dirty="0" err="1" smtClean="0"/>
              <a:t>біріншіден</a:t>
            </a:r>
            <a:r>
              <a:rPr lang="ru-RU" dirty="0" smtClean="0"/>
              <a:t> </a:t>
            </a:r>
            <a:r>
              <a:rPr lang="ru-RU" dirty="0" err="1" smtClean="0"/>
              <a:t>сульфаттарды</a:t>
            </a:r>
            <a:r>
              <a:rPr lang="ru-RU" dirty="0" smtClean="0"/>
              <a:t>, </a:t>
            </a:r>
            <a:r>
              <a:rPr lang="ru-RU" dirty="0" err="1" smtClean="0"/>
              <a:t>кейін</a:t>
            </a:r>
            <a:r>
              <a:rPr lang="ru-RU" dirty="0" smtClean="0"/>
              <a:t> </a:t>
            </a:r>
            <a:r>
              <a:rPr lang="ru-RU" dirty="0" err="1" smtClean="0"/>
              <a:t>сулы</a:t>
            </a:r>
            <a:r>
              <a:rPr lang="ru-RU" dirty="0" smtClean="0"/>
              <a:t> </a:t>
            </a:r>
            <a:r>
              <a:rPr lang="ru-RU" dirty="0" err="1" smtClean="0"/>
              <a:t>тотықтарды, тотықтарды, карбонаттарды</a:t>
            </a:r>
            <a:r>
              <a:rPr lang="ru-RU" dirty="0" smtClean="0"/>
              <a:t> </a:t>
            </a:r>
            <a:r>
              <a:rPr lang="ru-RU" dirty="0" err="1" smtClean="0"/>
              <a:t>және сомтума</a:t>
            </a:r>
            <a:r>
              <a:rPr lang="ru-RU" dirty="0" smtClean="0"/>
              <a:t> </a:t>
            </a:r>
            <a:r>
              <a:rPr lang="ru-RU" dirty="0" err="1" smtClean="0"/>
              <a:t>металдарды</a:t>
            </a:r>
            <a:r>
              <a:rPr lang="ru-RU" dirty="0" smtClean="0"/>
              <a:t> </a:t>
            </a:r>
            <a:r>
              <a:rPr lang="ru-RU" dirty="0" err="1" smtClean="0"/>
              <a:t>түзеді.</a:t>
            </a:r>
            <a:endParaRPr lang="ru-RU" dirty="0" smtClean="0"/>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МОЛИБДЕНИТ</a:t>
            </a:r>
            <a:endParaRPr lang="ru-RU" dirty="0"/>
          </a:p>
        </p:txBody>
      </p:sp>
      <p:pic>
        <p:nvPicPr>
          <p:cNvPr id="4" name="Содержимое 3" descr="http://www.catalogmineralov.ru/pic/2010/160956101110.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371600"/>
            <a:ext cx="3810000" cy="3810000"/>
          </a:xfrm>
          <a:prstGeom prst="rect">
            <a:avLst/>
          </a:prstGeom>
          <a:noFill/>
          <a:ln>
            <a:noFill/>
          </a:ln>
        </p:spPr>
      </p:pic>
      <p:sp>
        <p:nvSpPr>
          <p:cNvPr id="5" name="Прямоугольник 4"/>
          <p:cNvSpPr/>
          <p:nvPr/>
        </p:nvSpPr>
        <p:spPr>
          <a:xfrm>
            <a:off x="4114800" y="1371600"/>
            <a:ext cx="4876800" cy="4247317"/>
          </a:xfrm>
          <a:prstGeom prst="rect">
            <a:avLst/>
          </a:prstGeom>
        </p:spPr>
        <p:txBody>
          <a:bodyPr wrap="square">
            <a:spAutoFit/>
          </a:bodyPr>
          <a:lstStyle/>
          <a:p>
            <a:r>
              <a:rPr lang="kk-KZ" dirty="0" smtClean="0"/>
              <a:t>Химиялық формуласы: МоS2; – </a:t>
            </a:r>
            <a:r>
              <a:rPr lang="kk-KZ" dirty="0" smtClean="0">
                <a:hlinkClick r:id="rId3" tooltip="Сульфид (мұндай бет жоқ)"/>
              </a:rPr>
              <a:t>сульфидтер</a:t>
            </a:r>
            <a:r>
              <a:rPr lang="kk-KZ" dirty="0" smtClean="0"/>
              <a:t> класының минералы.  </a:t>
            </a:r>
            <a:r>
              <a:rPr lang="kk-KZ" dirty="0" smtClean="0">
                <a:hlinkClick r:id="rId4" tooltip="Гексагон (мұндай бет жоқ)"/>
              </a:rPr>
              <a:t>Гексагондық</a:t>
            </a:r>
            <a:r>
              <a:rPr lang="kk-KZ" dirty="0" smtClean="0"/>
              <a:t> </a:t>
            </a:r>
            <a:r>
              <a:rPr lang="kk-KZ" dirty="0" smtClean="0">
                <a:hlinkClick r:id="rId5" tooltip="Сингония"/>
              </a:rPr>
              <a:t>сингонияда</a:t>
            </a:r>
            <a:r>
              <a:rPr lang="kk-KZ" dirty="0" smtClean="0"/>
              <a:t> кристалданады. Табиғитта Молибденит қабыршақты, жапырақты агрегаттар, сферолиттер түзеді. Молибдениттің кристалдарында </a:t>
            </a:r>
            <a:r>
              <a:rPr lang="kk-KZ" dirty="0" smtClean="0">
                <a:hlinkClick r:id="rId6" tooltip="Пинакоид"/>
              </a:rPr>
              <a:t>пинакоид</a:t>
            </a:r>
            <a:r>
              <a:rPr lang="kk-KZ" dirty="0" smtClean="0"/>
              <a:t>,</a:t>
            </a:r>
            <a:r>
              <a:rPr lang="kk-KZ" dirty="0" smtClean="0">
                <a:hlinkClick r:id="rId7" tooltip="Призма"/>
              </a:rPr>
              <a:t>призма</a:t>
            </a:r>
            <a:r>
              <a:rPr lang="kk-KZ" dirty="0" smtClean="0"/>
              <a:t>, </a:t>
            </a:r>
            <a:r>
              <a:rPr lang="kk-KZ" dirty="0" smtClean="0">
                <a:hlinkClick r:id="rId8" tooltip="Пирамида"/>
              </a:rPr>
              <a:t>пирамида</a:t>
            </a:r>
            <a:r>
              <a:rPr lang="kk-KZ" dirty="0" smtClean="0"/>
              <a:t> сияқты қарапайым пішіндер жиі кездеседі. Түсі қорғасын тәрізді сұр, металша жылтырайды, қатт. Моос шкаласы бойынша 1 – 1,5, серпімді, майысқақ, қолға жұғады, талшықтары оңай бөлінеді, жымдастығы бір бағытта жетілген, аз мөлшерде электр тогын өткізеді; тығызд. 4,7 – 5,0 г/см3</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ПИРИТ</a:t>
            </a:r>
            <a:endParaRPr lang="ru-RU" dirty="0"/>
          </a:p>
        </p:txBody>
      </p:sp>
      <p:pic>
        <p:nvPicPr>
          <p:cNvPr id="4" name="Содержимое 3" descr="http://www.ecosystema.ru/08nature/min/1_6_2_13.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447800"/>
            <a:ext cx="3810000" cy="2867025"/>
          </a:xfrm>
          <a:prstGeom prst="rect">
            <a:avLst/>
          </a:prstGeom>
          <a:noFill/>
          <a:ln>
            <a:noFill/>
          </a:ln>
        </p:spPr>
      </p:pic>
      <p:sp>
        <p:nvSpPr>
          <p:cNvPr id="5" name="Прямоугольник 4"/>
          <p:cNvSpPr/>
          <p:nvPr/>
        </p:nvSpPr>
        <p:spPr>
          <a:xfrm>
            <a:off x="4267200" y="1447800"/>
            <a:ext cx="4572000" cy="2862322"/>
          </a:xfrm>
          <a:prstGeom prst="rect">
            <a:avLst/>
          </a:prstGeom>
        </p:spPr>
        <p:txBody>
          <a:bodyPr>
            <a:spAutoFit/>
          </a:bodyPr>
          <a:lstStyle/>
          <a:p>
            <a:r>
              <a:rPr lang="kk-KZ" dirty="0" smtClean="0"/>
              <a:t>Химиялықформуласы: FeS2 (Fe — 46,6%, S — 53,4%). Минералдың құрамына қоспа түрінде Cu, Au, As, Te, Se, т.б. кіреді. Кубтық сингонияда кристалданып, </a:t>
            </a:r>
            <a:r>
              <a:rPr lang="kk-KZ" dirty="0" smtClean="0">
                <a:hlinkClick r:id="rId3" tooltip="Куб"/>
              </a:rPr>
              <a:t>куб</a:t>
            </a:r>
            <a:r>
              <a:rPr lang="kk-KZ" dirty="0" smtClean="0"/>
              <a:t>, </a:t>
            </a:r>
            <a:r>
              <a:rPr lang="kk-KZ" dirty="0" smtClean="0">
                <a:hlinkClick r:id="rId4" tooltip="Октаэдр"/>
              </a:rPr>
              <a:t>октаэдр</a:t>
            </a:r>
            <a:r>
              <a:rPr lang="kk-KZ" dirty="0" smtClean="0"/>
              <a:t>, куб-октаэдр, т.б. кристалдар түзеді. Түсі қоладай сары, жылтырлығы металл типтес, сызығы қара көк, жымдастығы нашар жетілген; қаттылығы 6 — 6,5, тығыздығы 5 г/см3, морт.</a:t>
            </a:r>
            <a:endParaRPr lang="ru-RU" dirty="0"/>
          </a:p>
        </p:txBody>
      </p:sp>
      <p:sp>
        <p:nvSpPr>
          <p:cNvPr id="6" name="Прямоугольник 5"/>
          <p:cNvSpPr/>
          <p:nvPr/>
        </p:nvSpPr>
        <p:spPr>
          <a:xfrm>
            <a:off x="381000" y="4572000"/>
            <a:ext cx="8534400" cy="1754326"/>
          </a:xfrm>
          <a:prstGeom prst="rect">
            <a:avLst/>
          </a:prstGeom>
        </p:spPr>
        <p:txBody>
          <a:bodyPr wrap="square">
            <a:spAutoFit/>
          </a:bodyPr>
          <a:lstStyle/>
          <a:p>
            <a:r>
              <a:rPr lang="kk-KZ" dirty="0" smtClean="0"/>
              <a:t>Ашық сары түсті, көбінесе текше кристалдар түрінде ұшырасатын минерал — темір сульфиді. Табиғатта ең жиі кездесетін сульфид болып табылады. Жаратылысы эндогенді, экзогенді, метаморфты; электр тогын нашар өткізеді. Пирит күкірт қышқылын (H2SO4) алуда қолданылады. Қазақстанда Бозшакөл, Ешкіөлмес, Жайрем, Зырянов, Іоңырат, Ырғыз, т.б. кен орындарында кездеседі</a:t>
            </a: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smtClean="0">
                <a:latin typeface="+mn-lt"/>
              </a:rPr>
              <a:t>Карбонаттар</a:t>
            </a:r>
            <a:endParaRPr lang="ru-RU" dirty="0">
              <a:latin typeface="+mn-lt"/>
            </a:endParaRPr>
          </a:p>
        </p:txBody>
      </p:sp>
      <p:sp>
        <p:nvSpPr>
          <p:cNvPr id="3" name="Содержимое 2"/>
          <p:cNvSpPr>
            <a:spLocks noGrp="1"/>
          </p:cNvSpPr>
          <p:nvPr>
            <p:ph idx="1"/>
          </p:nvPr>
        </p:nvSpPr>
        <p:spPr>
          <a:xfrm>
            <a:off x="304800" y="1371600"/>
            <a:ext cx="8686800" cy="5257800"/>
          </a:xfrm>
        </p:spPr>
        <p:txBody>
          <a:bodyPr>
            <a:normAutofit fontScale="85000" lnSpcReduction="20000"/>
          </a:bodyPr>
          <a:lstStyle/>
          <a:p>
            <a:r>
              <a:rPr lang="ru-RU" dirty="0" err="1" smtClean="0"/>
              <a:t>Карбонаттардың көпшілігінің жымдастығы жетілген</a:t>
            </a:r>
            <a:r>
              <a:rPr lang="ru-RU" dirty="0" smtClean="0"/>
              <a:t>. </a:t>
            </a:r>
          </a:p>
          <a:p>
            <a:r>
              <a:rPr lang="ru-RU" dirty="0" err="1" smtClean="0"/>
              <a:t>Жақтарына және жымдастық жазықтарына шыныша</a:t>
            </a:r>
            <a:r>
              <a:rPr lang="ru-RU" dirty="0" smtClean="0"/>
              <a:t> </a:t>
            </a:r>
            <a:r>
              <a:rPr lang="ru-RU" dirty="0" err="1" smtClean="0"/>
              <a:t>жылтырлық тән</a:t>
            </a:r>
            <a:endParaRPr lang="ru-RU" dirty="0" smtClean="0"/>
          </a:p>
          <a:p>
            <a:r>
              <a:rPr lang="ru-RU" dirty="0" err="1" smtClean="0"/>
              <a:t>Қаттылықтары орташа</a:t>
            </a:r>
            <a:r>
              <a:rPr lang="ru-RU" dirty="0" smtClean="0"/>
              <a:t> 3, тек </a:t>
            </a:r>
            <a:r>
              <a:rPr lang="ru-RU" dirty="0" err="1" smtClean="0"/>
              <a:t>доломиттікі</a:t>
            </a:r>
            <a:r>
              <a:rPr lang="ru-RU" dirty="0" smtClean="0"/>
              <a:t> 3,5-4,0 </a:t>
            </a:r>
            <a:r>
              <a:rPr lang="ru-RU" dirty="0" err="1" smtClean="0"/>
              <a:t>болады</a:t>
            </a:r>
            <a:r>
              <a:rPr lang="ru-RU" dirty="0" smtClean="0"/>
              <a:t>. </a:t>
            </a:r>
          </a:p>
          <a:p>
            <a:r>
              <a:rPr lang="ru-RU" dirty="0" err="1" smtClean="0"/>
              <a:t>Көпшілігі түссіз немесе</a:t>
            </a:r>
            <a:r>
              <a:rPr lang="ru-RU" dirty="0" smtClean="0"/>
              <a:t> </a:t>
            </a:r>
            <a:r>
              <a:rPr lang="ru-RU" dirty="0" err="1" smtClean="0"/>
              <a:t>ақ түсті, </a:t>
            </a:r>
            <a:r>
              <a:rPr lang="ru-RU" dirty="0" smtClean="0"/>
              <a:t>ал </a:t>
            </a:r>
            <a:r>
              <a:rPr lang="ru-RU" dirty="0" err="1" smtClean="0"/>
              <a:t>карбонаттардың түсі минералдардың құрамына кіретін</a:t>
            </a:r>
            <a:r>
              <a:rPr lang="ru-RU" dirty="0" smtClean="0"/>
              <a:t> </a:t>
            </a:r>
            <a:r>
              <a:rPr lang="ru-RU" dirty="0" err="1" smtClean="0"/>
              <a:t>хромофор-иондарымен</a:t>
            </a:r>
            <a:r>
              <a:rPr lang="ru-RU" dirty="0" smtClean="0"/>
              <a:t> </a:t>
            </a:r>
            <a:r>
              <a:rPr lang="ru-RU" dirty="0" err="1" smtClean="0"/>
              <a:t>байланысты</a:t>
            </a:r>
            <a:r>
              <a:rPr lang="ru-RU" dirty="0" smtClean="0"/>
              <a:t>. </a:t>
            </a:r>
            <a:r>
              <a:rPr lang="en-US" i="1" dirty="0" smtClean="0"/>
              <a:t>Cu</a:t>
            </a:r>
            <a:r>
              <a:rPr lang="en-US" dirty="0" smtClean="0"/>
              <a:t> </a:t>
            </a:r>
            <a:r>
              <a:rPr lang="ru-RU" dirty="0" err="1" smtClean="0"/>
              <a:t>кіретін</a:t>
            </a:r>
            <a:r>
              <a:rPr lang="ru-RU" dirty="0" smtClean="0"/>
              <a:t> </a:t>
            </a:r>
            <a:r>
              <a:rPr lang="ru-RU" dirty="0" err="1" smtClean="0"/>
              <a:t>болса</a:t>
            </a:r>
            <a:r>
              <a:rPr lang="ru-RU" dirty="0" smtClean="0"/>
              <a:t> </a:t>
            </a:r>
            <a:r>
              <a:rPr lang="ru-RU" dirty="0" err="1" smtClean="0"/>
              <a:t>карбонаттар</a:t>
            </a:r>
            <a:r>
              <a:rPr lang="ru-RU" dirty="0" smtClean="0"/>
              <a:t> </a:t>
            </a:r>
            <a:r>
              <a:rPr lang="ru-RU" dirty="0" err="1" smtClean="0"/>
              <a:t>жасыл</a:t>
            </a:r>
            <a:r>
              <a:rPr lang="ru-RU" dirty="0" smtClean="0"/>
              <a:t> </a:t>
            </a:r>
            <a:r>
              <a:rPr lang="ru-RU" dirty="0" err="1" smtClean="0"/>
              <a:t>немесе</a:t>
            </a:r>
            <a:r>
              <a:rPr lang="ru-RU" dirty="0" smtClean="0"/>
              <a:t> </a:t>
            </a:r>
            <a:r>
              <a:rPr lang="ru-RU" dirty="0" err="1" smtClean="0"/>
              <a:t>көк түсті;</a:t>
            </a:r>
            <a:r>
              <a:rPr lang="ru-RU" dirty="0" smtClean="0"/>
              <a:t> </a:t>
            </a:r>
            <a:r>
              <a:rPr lang="en-US" i="1" dirty="0" smtClean="0"/>
              <a:t>Fe</a:t>
            </a:r>
            <a:r>
              <a:rPr lang="en-US" dirty="0" smtClean="0"/>
              <a:t> – </a:t>
            </a:r>
            <a:r>
              <a:rPr lang="ru-RU" dirty="0" err="1" smtClean="0"/>
              <a:t>құрамдылар ашық-сарыдан қоңырқай түске дейін</a:t>
            </a:r>
            <a:r>
              <a:rPr lang="ru-RU" dirty="0" smtClean="0"/>
              <a:t> </a:t>
            </a:r>
            <a:r>
              <a:rPr lang="ru-RU" dirty="0" err="1" smtClean="0"/>
              <a:t>боялады</a:t>
            </a:r>
            <a:r>
              <a:rPr lang="ru-RU" dirty="0" smtClean="0"/>
              <a:t>.</a:t>
            </a:r>
          </a:p>
          <a:p>
            <a:r>
              <a:rPr lang="ru-RU" dirty="0" err="1" smtClean="0"/>
              <a:t>Қалыпты жағдайда </a:t>
            </a:r>
            <a:r>
              <a:rPr lang="ru-RU" dirty="0" smtClean="0"/>
              <a:t>кальцит, арагонит, малахит, азурит </a:t>
            </a:r>
            <a:r>
              <a:rPr lang="ru-RU" dirty="0" err="1" smtClean="0"/>
              <a:t>жылдам</a:t>
            </a:r>
            <a:r>
              <a:rPr lang="ru-RU" dirty="0" smtClean="0"/>
              <a:t> </a:t>
            </a:r>
            <a:r>
              <a:rPr lang="ru-RU" dirty="0" err="1" smtClean="0"/>
              <a:t>ерігіш</a:t>
            </a:r>
            <a:r>
              <a:rPr lang="ru-RU" dirty="0" smtClean="0"/>
              <a:t> </a:t>
            </a:r>
            <a:r>
              <a:rPr lang="ru-RU" dirty="0" err="1" smtClean="0"/>
              <a:t>боп</a:t>
            </a:r>
            <a:r>
              <a:rPr lang="ru-RU" dirty="0" smtClean="0"/>
              <a:t> </a:t>
            </a:r>
            <a:r>
              <a:rPr lang="ru-RU" dirty="0" err="1" smtClean="0"/>
              <a:t>табылады</a:t>
            </a:r>
            <a:r>
              <a:rPr lang="ru-RU" dirty="0" smtClean="0"/>
              <a:t>. </a:t>
            </a:r>
            <a:r>
              <a:rPr lang="ru-RU" dirty="0" err="1" smtClean="0"/>
              <a:t>Басқалары тұз қышқылында </a:t>
            </a:r>
            <a:r>
              <a:rPr lang="ru-RU" dirty="0" smtClean="0"/>
              <a:t>тек </a:t>
            </a:r>
            <a:r>
              <a:rPr lang="ru-RU" dirty="0" err="1" smtClean="0"/>
              <a:t>қана қыздырғанда немесе</a:t>
            </a:r>
            <a:r>
              <a:rPr lang="ru-RU" dirty="0" smtClean="0"/>
              <a:t> </a:t>
            </a:r>
            <a:r>
              <a:rPr lang="ru-RU" dirty="0" err="1" smtClean="0"/>
              <a:t>ұнтағында ериді</a:t>
            </a:r>
            <a:r>
              <a:rPr lang="ru-RU" dirty="0" smtClean="0"/>
              <a:t>.</a:t>
            </a:r>
          </a:p>
          <a:p>
            <a:r>
              <a:rPr lang="ru-RU" dirty="0" err="1" smtClean="0"/>
              <a:t>Қарбонаттар </a:t>
            </a:r>
            <a:r>
              <a:rPr lang="ru-RU" dirty="0" smtClean="0"/>
              <a:t>(кальцит) </a:t>
            </a:r>
            <a:r>
              <a:rPr lang="ru-RU" dirty="0" err="1" smtClean="0"/>
              <a:t>магмалық</a:t>
            </a:r>
            <a:r>
              <a:rPr lang="ru-RU" dirty="0" smtClean="0"/>
              <a:t>, </a:t>
            </a:r>
            <a:r>
              <a:rPr lang="ru-RU" dirty="0" err="1" smtClean="0"/>
              <a:t>гидротермалық-метасоматиттік </a:t>
            </a:r>
            <a:r>
              <a:rPr lang="ru-RU" dirty="0" smtClean="0"/>
              <a:t>(доломит, кальцит) </a:t>
            </a:r>
            <a:r>
              <a:rPr lang="ru-RU" dirty="0" err="1" smtClean="0"/>
              <a:t>таужыныстарының құрамына кіреді</a:t>
            </a:r>
            <a:r>
              <a:rPr lang="ru-RU" dirty="0" smtClean="0"/>
              <a:t>. </a:t>
            </a:r>
          </a:p>
          <a:p>
            <a:r>
              <a:rPr lang="ru-RU" dirty="0" err="1" smtClean="0"/>
              <a:t>Шөгінді органогендік</a:t>
            </a:r>
            <a:r>
              <a:rPr lang="ru-RU" dirty="0" smtClean="0"/>
              <a:t> </a:t>
            </a:r>
            <a:r>
              <a:rPr lang="ru-RU" dirty="0" err="1" smtClean="0"/>
              <a:t>және хемогендік</a:t>
            </a:r>
            <a:r>
              <a:rPr lang="ru-RU" dirty="0" smtClean="0"/>
              <a:t> </a:t>
            </a:r>
            <a:r>
              <a:rPr lang="ru-RU" dirty="0" err="1" smtClean="0"/>
              <a:t>процестерде</a:t>
            </a:r>
            <a:r>
              <a:rPr lang="ru-RU" dirty="0" smtClean="0"/>
              <a:t> </a:t>
            </a:r>
            <a:r>
              <a:rPr lang="ru-RU" dirty="0" err="1" smtClean="0"/>
              <a:t>пайда</a:t>
            </a:r>
            <a:r>
              <a:rPr lang="ru-RU" dirty="0" smtClean="0"/>
              <a:t> </a:t>
            </a:r>
            <a:r>
              <a:rPr lang="ru-RU" dirty="0" err="1" smtClean="0"/>
              <a:t>болады</a:t>
            </a:r>
            <a:r>
              <a:rPr lang="ru-RU" dirty="0" smtClean="0"/>
              <a:t>.</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МАЛАХИТ</a:t>
            </a:r>
            <a:endParaRPr lang="ru-RU" dirty="0"/>
          </a:p>
        </p:txBody>
      </p:sp>
      <p:pic>
        <p:nvPicPr>
          <p:cNvPr id="4" name="Содержимое 3" descr="http://milady-24.ru/uploads/articles/69/2-mineral-malahit.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447800"/>
            <a:ext cx="5715000" cy="2838450"/>
          </a:xfrm>
          <a:prstGeom prst="rect">
            <a:avLst/>
          </a:prstGeom>
          <a:noFill/>
          <a:ln>
            <a:noFill/>
          </a:ln>
        </p:spPr>
      </p:pic>
      <p:sp>
        <p:nvSpPr>
          <p:cNvPr id="5" name="Прямоугольник 4"/>
          <p:cNvSpPr/>
          <p:nvPr/>
        </p:nvSpPr>
        <p:spPr>
          <a:xfrm>
            <a:off x="381000" y="4419600"/>
            <a:ext cx="8763000" cy="2308324"/>
          </a:xfrm>
          <a:prstGeom prst="rect">
            <a:avLst/>
          </a:prstGeom>
        </p:spPr>
        <p:txBody>
          <a:bodyPr wrap="square">
            <a:spAutoFit/>
          </a:bodyPr>
          <a:lstStyle/>
          <a:p>
            <a:pPr>
              <a:buFont typeface="Wingdings" pitchFamily="2" charset="2"/>
              <a:buChar char="ü"/>
            </a:pPr>
            <a:r>
              <a:rPr lang="kk-KZ" dirty="0" smtClean="0"/>
              <a:t> Малахиттің түсі ашық жасыл, көгілдір жасыл, қою жасыл, қаттылығы 3,5 — 4,0, сынғыш, тығыздығы 3900 — 4100 кг/м3</a:t>
            </a:r>
          </a:p>
          <a:p>
            <a:pPr>
              <a:buFont typeface="Wingdings" pitchFamily="2" charset="2"/>
              <a:buChar char="ü"/>
            </a:pPr>
            <a:r>
              <a:rPr lang="kk-KZ" dirty="0" smtClean="0"/>
              <a:t> Табиғатта ірі </a:t>
            </a:r>
            <a:r>
              <a:rPr lang="kk-KZ" dirty="0" smtClean="0">
                <a:hlinkClick r:id="rId3" tooltip="Мыс"/>
              </a:rPr>
              <a:t>мыс</a:t>
            </a:r>
            <a:r>
              <a:rPr lang="kk-KZ" dirty="0" smtClean="0"/>
              <a:t> кендерінің жер бетіне жақын </a:t>
            </a:r>
            <a:r>
              <a:rPr lang="kk-KZ" dirty="0" smtClean="0">
                <a:hlinkClick r:id="rId4" tooltip="Тотық (мұндай бет жоқ)"/>
              </a:rPr>
              <a:t>тотық</a:t>
            </a:r>
            <a:r>
              <a:rPr lang="kk-KZ" dirty="0" smtClean="0"/>
              <a:t> қабаттарында болады. Үлкен шоғырлы жиынтықтары (50 т-ға дейін) сирек кездеседі, олар негізінен 18 — 19 ғасырларда </a:t>
            </a:r>
            <a:r>
              <a:rPr lang="kk-KZ" dirty="0" smtClean="0">
                <a:hlinkClick r:id="rId5" tooltip="Ресей"/>
              </a:rPr>
              <a:t>Ресейде</a:t>
            </a:r>
            <a:r>
              <a:rPr lang="kk-KZ" dirty="0" smtClean="0"/>
              <a:t> (Төменгі Тагил|Төменгі Тагил аймағында), </a:t>
            </a:r>
            <a:r>
              <a:rPr lang="kk-KZ" dirty="0" smtClean="0">
                <a:hlinkClick r:id="rId6" tooltip="Чили"/>
              </a:rPr>
              <a:t>Чилиде</a:t>
            </a:r>
            <a:r>
              <a:rPr lang="kk-KZ" dirty="0" smtClean="0"/>
              <a:t> өндірілген. </a:t>
            </a:r>
          </a:p>
          <a:p>
            <a:pPr>
              <a:buFont typeface="Wingdings" pitchFamily="2" charset="2"/>
              <a:buChar char="ü"/>
            </a:pPr>
            <a:r>
              <a:rPr lang="kk-KZ" dirty="0" smtClean="0"/>
              <a:t> Түрлі зергерлік және әшекейлік көркем бұйымдар жасауда қолданылады</a:t>
            </a:r>
            <a:br>
              <a:rPr lang="kk-KZ" dirty="0" smtClean="0"/>
            </a:br>
            <a:endParaRPr lang="ru-RU" dirty="0"/>
          </a:p>
        </p:txBody>
      </p:sp>
      <p:sp>
        <p:nvSpPr>
          <p:cNvPr id="6" name="Прямоугольник 5"/>
          <p:cNvSpPr/>
          <p:nvPr/>
        </p:nvSpPr>
        <p:spPr>
          <a:xfrm>
            <a:off x="6172200" y="1524000"/>
            <a:ext cx="2971800" cy="2031325"/>
          </a:xfrm>
          <a:prstGeom prst="rect">
            <a:avLst/>
          </a:prstGeom>
        </p:spPr>
        <p:txBody>
          <a:bodyPr wrap="square">
            <a:spAutoFit/>
          </a:bodyPr>
          <a:lstStyle/>
          <a:p>
            <a:r>
              <a:rPr lang="kk-KZ" dirty="0" smtClean="0"/>
              <a:t>Химиялық формуласы Cu2[CO3](ОН)2, CuO — 71,9% (Cu — 57,4%), СО2 — 19,9%, Н2О — 8,2%, аз мөлшерде СаО, Fe2O3, SіO2, т.б. кездеседі. </a:t>
            </a: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АЗУРИТ</a:t>
            </a:r>
            <a:endParaRPr lang="ru-RU" dirty="0"/>
          </a:p>
        </p:txBody>
      </p:sp>
      <p:pic>
        <p:nvPicPr>
          <p:cNvPr id="4" name="Содержимое 3" descr="http://www.kp74.ru/wp-content/uploads/2014/04/ahmatkop-024.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1" y="1447801"/>
            <a:ext cx="4114800" cy="3124200"/>
          </a:xfrm>
          <a:prstGeom prst="rect">
            <a:avLst/>
          </a:prstGeom>
          <a:noFill/>
          <a:ln>
            <a:noFill/>
          </a:ln>
        </p:spPr>
      </p:pic>
      <p:sp>
        <p:nvSpPr>
          <p:cNvPr id="5" name="Прямоугольник 4"/>
          <p:cNvSpPr/>
          <p:nvPr/>
        </p:nvSpPr>
        <p:spPr>
          <a:xfrm>
            <a:off x="4572000" y="1524000"/>
            <a:ext cx="4572000" cy="2862322"/>
          </a:xfrm>
          <a:prstGeom prst="rect">
            <a:avLst/>
          </a:prstGeom>
        </p:spPr>
        <p:txBody>
          <a:bodyPr>
            <a:spAutoFit/>
          </a:bodyPr>
          <a:lstStyle/>
          <a:p>
            <a:r>
              <a:rPr lang="kk-KZ" dirty="0" smtClean="0"/>
              <a:t>Химиялық формуласы Cu(CO3) 2[OH]2. Сингониясы моноклинді. Кристалдық құрылымы — координаттық. Кристалдары жапырақша, қысқа призма пішіндес. Агрегаттары түйіршікті, қабыршақты. Түсі көк, шыныдай жылтыр. Қаттылығы 3,5-4, меншікті салмағы 3,7-3,9 г/см3. </a:t>
            </a:r>
            <a:r>
              <a:rPr lang="kk-KZ" dirty="0" smtClean="0">
                <a:hlinkClick r:id="rId3" tooltip="Мыс кен орындары (мұндай бет жоқ)"/>
              </a:rPr>
              <a:t>Мыс кен орындарының</a:t>
            </a:r>
            <a:r>
              <a:rPr lang="kk-KZ" dirty="0" smtClean="0"/>
              <a:t> тотыққан белдемінде түзіледі. </a:t>
            </a:r>
            <a:endParaRPr lang="ru-RU" dirty="0"/>
          </a:p>
        </p:txBody>
      </p:sp>
      <p:sp>
        <p:nvSpPr>
          <p:cNvPr id="106497" name="Rectangle 1"/>
          <p:cNvSpPr>
            <a:spLocks noChangeArrowheads="1"/>
          </p:cNvSpPr>
          <p:nvPr/>
        </p:nvSpPr>
        <p:spPr bwMode="auto">
          <a:xfrm>
            <a:off x="304800" y="4800600"/>
            <a:ext cx="85344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kk-KZ" sz="1600" b="0" i="0" u="none" strike="noStrike" cap="none" normalizeH="0" baseline="0" dirty="0" smtClean="0">
                <a:ln>
                  <a:noFill/>
                </a:ln>
                <a:effectLst/>
                <a:ea typeface="Times New Roman" pitchFamily="18" charset="0"/>
                <a:cs typeface="Arial" pitchFamily="34" charset="0"/>
              </a:rPr>
              <a:t>Азуриттің серіктестері — таза мыс, </a:t>
            </a:r>
            <a:r>
              <a:rPr kumimoji="0" lang="kk-KZ" sz="1600" b="0" i="0" u="none" strike="noStrike" cap="none" normalizeH="0" baseline="0" dirty="0" smtClean="0">
                <a:ln>
                  <a:noFill/>
                </a:ln>
                <a:effectLst/>
                <a:ea typeface="Times New Roman" pitchFamily="18" charset="0"/>
                <a:cs typeface="Arial" pitchFamily="34" charset="0"/>
                <a:hlinkClick r:id="rId4" tooltip="Малахит"/>
              </a:rPr>
              <a:t>малахит</a:t>
            </a:r>
            <a:r>
              <a:rPr kumimoji="0" lang="kk-KZ" sz="1600" b="0" i="0" u="none" strike="noStrike" cap="none" normalizeH="0" baseline="0" dirty="0" smtClean="0">
                <a:ln>
                  <a:noFill/>
                </a:ln>
                <a:effectLst/>
                <a:ea typeface="Times New Roman" pitchFamily="18" charset="0"/>
                <a:cs typeface="Arial" pitchFamily="34" charset="0"/>
              </a:rPr>
              <a:t>, </a:t>
            </a:r>
            <a:r>
              <a:rPr kumimoji="0" lang="kk-KZ" sz="1600" b="0" i="0" u="none" strike="noStrike" cap="none" normalizeH="0" baseline="0" dirty="0" smtClean="0">
                <a:ln>
                  <a:noFill/>
                </a:ln>
                <a:effectLst/>
                <a:ea typeface="Times New Roman" pitchFamily="18" charset="0"/>
                <a:cs typeface="Arial" pitchFamily="34" charset="0"/>
                <a:hlinkClick r:id="rId5" tooltip="Куприт"/>
              </a:rPr>
              <a:t>куприт</a:t>
            </a:r>
            <a:r>
              <a:rPr kumimoji="0" lang="kk-KZ" sz="1600" b="0" i="0" u="none" strike="noStrike" cap="none" normalizeH="0" baseline="0" dirty="0" smtClean="0">
                <a:ln>
                  <a:noFill/>
                </a:ln>
                <a:effectLst/>
                <a:ea typeface="Times New Roman" pitchFamily="18" charset="0"/>
                <a:cs typeface="Arial" pitchFamily="34" charset="0"/>
              </a:rPr>
              <a:t>. Азурит — </a:t>
            </a:r>
            <a:r>
              <a:rPr kumimoji="0" lang="kk-KZ" sz="1600" b="0" i="0" u="none" strike="noStrike" cap="none" normalizeH="0" baseline="0" dirty="0" smtClean="0">
                <a:ln>
                  <a:noFill/>
                </a:ln>
                <a:effectLst/>
                <a:ea typeface="Times New Roman" pitchFamily="18" charset="0"/>
                <a:cs typeface="Arial" pitchFamily="34" charset="0"/>
                <a:hlinkClick r:id="rId6" tooltip="Мыс минералдары (мұндай бет жоқ)"/>
              </a:rPr>
              <a:t>мыс минералдарының</a:t>
            </a:r>
            <a:r>
              <a:rPr kumimoji="0" lang="kk-KZ" sz="1600" b="0" i="0" u="none" strike="noStrike" cap="none" normalizeH="0" baseline="0" dirty="0" smtClean="0">
                <a:ln>
                  <a:noFill/>
                </a:ln>
                <a:effectLst/>
                <a:ea typeface="Times New Roman" pitchFamily="18" charset="0"/>
                <a:cs typeface="Arial" pitchFamily="34" charset="0"/>
              </a:rPr>
              <a:t> бір түрі. Әдемі көкшіл түсіне орай, азурит әшекей бұйымдар жасауға қолданылады.</a:t>
            </a:r>
            <a:r>
              <a:rPr kumimoji="0" lang="kk-KZ" sz="1600" b="0" i="0" u="none" strike="noStrike" cap="none" normalizeH="0" baseline="0" dirty="0" smtClean="0">
                <a:ln>
                  <a:noFill/>
                </a:ln>
                <a:effectLst/>
                <a:ea typeface="Times New Roman" pitchFamily="18" charset="0"/>
                <a:cs typeface="Arial" pitchFamily="34" charset="0"/>
                <a:hlinkClick r:id="rId7" tooltip="Сингония"/>
              </a:rPr>
              <a:t>Сингониясы</a:t>
            </a:r>
            <a:r>
              <a:rPr kumimoji="0" lang="kk-KZ" sz="1600" b="0" i="0" u="none" strike="noStrike" cap="none" normalizeH="0" baseline="0" dirty="0" smtClean="0">
                <a:ln>
                  <a:noFill/>
                </a:ln>
                <a:effectLst/>
                <a:ea typeface="Times New Roman" pitchFamily="18" charset="0"/>
                <a:cs typeface="Arial" pitchFamily="34" charset="0"/>
              </a:rPr>
              <a:t> моноклиндік, призма формасында. Кристалдық бейнесі, тағы басқа түрлері де, жаратылысы да малахитқа ұқсас. </a:t>
            </a:r>
            <a:r>
              <a:rPr lang="kk-KZ" sz="1600" dirty="0" smtClean="0">
                <a:ea typeface="Times New Roman" pitchFamily="18" charset="0"/>
                <a:cs typeface="Arial" pitchFamily="34" charset="0"/>
              </a:rPr>
              <a:t>Ерте замандардан </a:t>
            </a:r>
            <a:r>
              <a:rPr lang="kk-KZ" sz="1600" dirty="0" smtClean="0">
                <a:ea typeface="Times New Roman" pitchFamily="18" charset="0"/>
                <a:cs typeface="Arial" pitchFamily="34" charset="0"/>
                <a:hlinkClick r:id="rId8" tooltip="Жезқазған"/>
              </a:rPr>
              <a:t>Жезқазған</a:t>
            </a:r>
            <a:r>
              <a:rPr lang="kk-KZ" sz="1600" dirty="0" smtClean="0">
                <a:ea typeface="Times New Roman" pitchFamily="18" charset="0"/>
                <a:cs typeface="Arial" pitchFamily="34" charset="0"/>
              </a:rPr>
              <a:t> өңірінде әшекей тас ретінде өндірілген. Азурит мыс кентасы ретінде, сондай-ақ көк бояу, көк дәрі (тотияйын) жасауға қолданылады. </a:t>
            </a:r>
            <a:endParaRPr kumimoji="0" lang="kk-KZ" sz="1600" b="0" i="0" u="none" strike="noStrike" cap="none" normalizeH="0" baseline="0" dirty="0" smtClean="0">
              <a:ln>
                <a:noFill/>
              </a:ln>
              <a:effectLst/>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Сульфаттар</a:t>
            </a:r>
            <a:endParaRPr lang="ru-RU" dirty="0"/>
          </a:p>
        </p:txBody>
      </p:sp>
      <p:sp>
        <p:nvSpPr>
          <p:cNvPr id="3" name="Содержимое 2"/>
          <p:cNvSpPr>
            <a:spLocks noGrp="1"/>
          </p:cNvSpPr>
          <p:nvPr>
            <p:ph idx="1"/>
          </p:nvPr>
        </p:nvSpPr>
        <p:spPr>
          <a:xfrm>
            <a:off x="457200" y="1371600"/>
            <a:ext cx="8382000" cy="5334000"/>
          </a:xfrm>
        </p:spPr>
        <p:txBody>
          <a:bodyPr>
            <a:normAutofit fontScale="70000" lnSpcReduction="20000"/>
          </a:bodyPr>
          <a:lstStyle/>
          <a:p>
            <a:r>
              <a:rPr lang="ru-RU" dirty="0" err="1" smtClean="0"/>
              <a:t>Көптеген сульфаттарға жақсы қырланған кристалдар</a:t>
            </a:r>
            <a:r>
              <a:rPr lang="ru-RU" dirty="0" smtClean="0"/>
              <a:t> </a:t>
            </a:r>
            <a:r>
              <a:rPr lang="ru-RU" dirty="0" err="1" smtClean="0"/>
              <a:t>және олардың друзалары</a:t>
            </a:r>
            <a:r>
              <a:rPr lang="ru-RU" dirty="0" smtClean="0"/>
              <a:t>, </a:t>
            </a:r>
            <a:r>
              <a:rPr lang="ru-RU" dirty="0" err="1" smtClean="0"/>
              <a:t>тығыз қалыптасқан әркелкі түйірлі қоспалар, жер</a:t>
            </a:r>
            <a:r>
              <a:rPr lang="ru-RU" dirty="0" smtClean="0"/>
              <a:t> </a:t>
            </a:r>
            <a:r>
              <a:rPr lang="ru-RU" dirty="0" err="1" smtClean="0"/>
              <a:t>тәріздес агрегаттар</a:t>
            </a:r>
            <a:r>
              <a:rPr lang="ru-RU" dirty="0" smtClean="0"/>
              <a:t>, </a:t>
            </a:r>
            <a:r>
              <a:rPr lang="ru-RU" dirty="0" err="1" smtClean="0"/>
              <a:t>қабықтар, топырақтың түрлі түсті жағылымдары тән.</a:t>
            </a:r>
            <a:r>
              <a:rPr lang="ru-RU" dirty="0" smtClean="0"/>
              <a:t> </a:t>
            </a:r>
          </a:p>
          <a:p>
            <a:r>
              <a:rPr lang="ru-RU" dirty="0" err="1" smtClean="0"/>
              <a:t>Сульфаттардың көпшілігі түссіз, мөлдір, ақ түсті.</a:t>
            </a:r>
            <a:r>
              <a:rPr lang="ru-RU" dirty="0" smtClean="0"/>
              <a:t> </a:t>
            </a:r>
            <a:r>
              <a:rPr lang="ru-RU" dirty="0" err="1" smtClean="0"/>
              <a:t>Көбі көгілдір түсті </a:t>
            </a:r>
            <a:r>
              <a:rPr lang="ru-RU" dirty="0" smtClean="0"/>
              <a:t>(барит, целестин, ангидрит), </a:t>
            </a:r>
            <a:r>
              <a:rPr lang="ru-RU" dirty="0" err="1" smtClean="0"/>
              <a:t>ол</a:t>
            </a:r>
            <a:r>
              <a:rPr lang="ru-RU" dirty="0" smtClean="0"/>
              <a:t> </a:t>
            </a:r>
            <a:r>
              <a:rPr lang="ru-RU" dirty="0" err="1" smtClean="0"/>
              <a:t>ішкі</a:t>
            </a:r>
            <a:r>
              <a:rPr lang="ru-RU" dirty="0" smtClean="0"/>
              <a:t> </a:t>
            </a:r>
            <a:r>
              <a:rPr lang="ru-RU" dirty="0" err="1" smtClean="0"/>
              <a:t>құрылыстарының радиациялық дефектілерімен</a:t>
            </a:r>
            <a:r>
              <a:rPr lang="ru-RU" dirty="0" smtClean="0"/>
              <a:t> </a:t>
            </a:r>
            <a:r>
              <a:rPr lang="ru-RU" dirty="0" err="1" smtClean="0"/>
              <a:t>байланысты</a:t>
            </a:r>
            <a:r>
              <a:rPr lang="ru-RU" dirty="0" smtClean="0"/>
              <a:t>, </a:t>
            </a:r>
            <a:r>
              <a:rPr lang="ru-RU" dirty="0" err="1" smtClean="0"/>
              <a:t>ионизациялық сәуленуінен кейін</a:t>
            </a:r>
            <a:r>
              <a:rPr lang="ru-RU" dirty="0" smtClean="0"/>
              <a:t> </a:t>
            </a:r>
            <a:r>
              <a:rPr lang="ru-RU" dirty="0" err="1" smtClean="0"/>
              <a:t>пайда</a:t>
            </a:r>
            <a:r>
              <a:rPr lang="ru-RU" dirty="0" smtClean="0"/>
              <a:t> </a:t>
            </a:r>
            <a:r>
              <a:rPr lang="ru-RU" dirty="0" err="1" smtClean="0"/>
              <a:t>болған</a:t>
            </a:r>
            <a:r>
              <a:rPr lang="ru-RU" dirty="0" smtClean="0"/>
              <a:t>. </a:t>
            </a:r>
            <a:r>
              <a:rPr lang="ru-RU" dirty="0" err="1" smtClean="0"/>
              <a:t>Кейбір</a:t>
            </a:r>
            <a:r>
              <a:rPr lang="ru-RU" dirty="0" smtClean="0"/>
              <a:t> </a:t>
            </a:r>
            <a:r>
              <a:rPr lang="ru-RU" dirty="0" err="1" smtClean="0"/>
              <a:t>сульфаттар</a:t>
            </a:r>
            <a:r>
              <a:rPr lang="ru-RU" dirty="0" smtClean="0"/>
              <a:t> </a:t>
            </a:r>
            <a:r>
              <a:rPr lang="ru-RU" dirty="0" err="1" smtClean="0"/>
              <a:t>механикалық кірмелермен</a:t>
            </a:r>
            <a:r>
              <a:rPr lang="ru-RU" dirty="0" smtClean="0"/>
              <a:t> </a:t>
            </a:r>
            <a:r>
              <a:rPr lang="ru-RU" dirty="0" err="1" smtClean="0"/>
              <a:t>байланысты</a:t>
            </a:r>
            <a:r>
              <a:rPr lang="ru-RU" dirty="0" smtClean="0"/>
              <a:t> </a:t>
            </a:r>
            <a:r>
              <a:rPr lang="ru-RU" dirty="0" err="1" smtClean="0"/>
              <a:t>түстелген, соның ішінде</a:t>
            </a:r>
            <a:r>
              <a:rPr lang="ru-RU" dirty="0" smtClean="0"/>
              <a:t> </a:t>
            </a:r>
            <a:r>
              <a:rPr lang="ru-RU" dirty="0" err="1" smtClean="0"/>
              <a:t>битумдардың кірмелерімен</a:t>
            </a:r>
            <a:r>
              <a:rPr lang="ru-RU" dirty="0" smtClean="0"/>
              <a:t>. </a:t>
            </a:r>
          </a:p>
          <a:p>
            <a:r>
              <a:rPr lang="ru-RU" dirty="0" err="1" smtClean="0"/>
              <a:t>Бұл минералдар</a:t>
            </a:r>
            <a:r>
              <a:rPr lang="ru-RU" dirty="0" smtClean="0"/>
              <a:t> </a:t>
            </a:r>
            <a:r>
              <a:rPr lang="ru-RU" dirty="0" err="1" smtClean="0"/>
              <a:t>жұмсақ, олардың қаттылығы </a:t>
            </a:r>
            <a:r>
              <a:rPr lang="ru-RU" dirty="0" smtClean="0"/>
              <a:t>3,5- </a:t>
            </a:r>
            <a:r>
              <a:rPr lang="ru-RU" dirty="0" err="1" smtClean="0"/>
              <a:t>нан</a:t>
            </a:r>
            <a:r>
              <a:rPr lang="ru-RU" dirty="0" smtClean="0"/>
              <a:t> </a:t>
            </a:r>
            <a:r>
              <a:rPr lang="ru-RU" dirty="0" err="1" smtClean="0"/>
              <a:t>жоғары болмайды</a:t>
            </a:r>
            <a:r>
              <a:rPr lang="ru-RU" dirty="0" smtClean="0"/>
              <a:t>, ал </a:t>
            </a:r>
            <a:r>
              <a:rPr lang="ru-RU" dirty="0" err="1" smtClean="0"/>
              <a:t>сулы</a:t>
            </a:r>
            <a:r>
              <a:rPr lang="ru-RU" dirty="0" smtClean="0"/>
              <a:t> </a:t>
            </a:r>
            <a:r>
              <a:rPr lang="ru-RU" dirty="0" err="1" smtClean="0"/>
              <a:t>сульфаттарда</a:t>
            </a:r>
            <a:r>
              <a:rPr lang="ru-RU" dirty="0" smtClean="0"/>
              <a:t> </a:t>
            </a:r>
            <a:r>
              <a:rPr lang="ru-RU" dirty="0" err="1" smtClean="0"/>
              <a:t>ол</a:t>
            </a:r>
            <a:r>
              <a:rPr lang="ru-RU" dirty="0" smtClean="0"/>
              <a:t> </a:t>
            </a:r>
            <a:r>
              <a:rPr lang="ru-RU" dirty="0" err="1" smtClean="0"/>
              <a:t>төмен </a:t>
            </a:r>
            <a:r>
              <a:rPr lang="ru-RU" dirty="0" smtClean="0"/>
              <a:t>– 2- </a:t>
            </a:r>
            <a:r>
              <a:rPr lang="ru-RU" dirty="0" err="1" smtClean="0"/>
              <a:t>ге</a:t>
            </a:r>
            <a:r>
              <a:rPr lang="ru-RU" dirty="0" smtClean="0"/>
              <a:t> </a:t>
            </a:r>
            <a:r>
              <a:rPr lang="ru-RU" dirty="0" err="1" smtClean="0"/>
              <a:t>таяу</a:t>
            </a:r>
            <a:r>
              <a:rPr lang="ru-RU" dirty="0" smtClean="0"/>
              <a:t>. </a:t>
            </a:r>
            <a:r>
              <a:rPr lang="ru-RU" dirty="0" err="1" smtClean="0"/>
              <a:t>Сульфаттардың көбісі </a:t>
            </a:r>
            <a:r>
              <a:rPr lang="ru-RU" dirty="0" smtClean="0"/>
              <a:t>суда тез </a:t>
            </a:r>
            <a:r>
              <a:rPr lang="ru-RU" dirty="0" err="1" smtClean="0"/>
              <a:t>ериді</a:t>
            </a:r>
            <a:endParaRPr lang="ru-RU" dirty="0" smtClean="0"/>
          </a:p>
          <a:p>
            <a:r>
              <a:rPr lang="ru-RU" dirty="0" smtClean="0"/>
              <a:t> </a:t>
            </a:r>
            <a:r>
              <a:rPr lang="ru-RU" dirty="0" err="1" smtClean="0"/>
              <a:t>Сульфаттардың жаратылысы</a:t>
            </a:r>
            <a:r>
              <a:rPr lang="ru-RU" dirty="0" smtClean="0"/>
              <a:t> </a:t>
            </a:r>
            <a:r>
              <a:rPr lang="ru-RU" dirty="0" err="1" smtClean="0"/>
              <a:t>негізінде</a:t>
            </a:r>
            <a:r>
              <a:rPr lang="ru-RU" dirty="0" smtClean="0"/>
              <a:t> </a:t>
            </a:r>
            <a:r>
              <a:rPr lang="ru-RU" dirty="0" err="1" smtClean="0"/>
              <a:t>шөгінді </a:t>
            </a:r>
            <a:r>
              <a:rPr lang="ru-RU" dirty="0" smtClean="0"/>
              <a:t>– </a:t>
            </a:r>
            <a:r>
              <a:rPr lang="ru-RU" dirty="0" err="1" smtClean="0"/>
              <a:t>олар</a:t>
            </a:r>
            <a:r>
              <a:rPr lang="ru-RU" dirty="0" smtClean="0"/>
              <a:t> </a:t>
            </a:r>
            <a:r>
              <a:rPr lang="ru-RU" dirty="0" err="1" smtClean="0"/>
              <a:t>хемогендік</a:t>
            </a:r>
            <a:r>
              <a:rPr lang="ru-RU" dirty="0" smtClean="0"/>
              <a:t> </a:t>
            </a:r>
            <a:r>
              <a:rPr lang="ru-RU" dirty="0" err="1" smtClean="0"/>
              <a:t>теңіздік және көлдік шөгінділер боп</a:t>
            </a:r>
            <a:r>
              <a:rPr lang="ru-RU" dirty="0" smtClean="0"/>
              <a:t> </a:t>
            </a:r>
            <a:r>
              <a:rPr lang="ru-RU" dirty="0" err="1" smtClean="0"/>
              <a:t>табылады</a:t>
            </a:r>
            <a:r>
              <a:rPr lang="ru-RU" dirty="0" smtClean="0"/>
              <a:t>.</a:t>
            </a:r>
          </a:p>
          <a:p>
            <a:r>
              <a:rPr lang="ru-RU" dirty="0" smtClean="0"/>
              <a:t> </a:t>
            </a:r>
            <a:r>
              <a:rPr lang="ru-RU" dirty="0" err="1" smtClean="0"/>
              <a:t>Сульфаттар</a:t>
            </a:r>
            <a:r>
              <a:rPr lang="ru-RU" dirty="0" smtClean="0"/>
              <a:t> </a:t>
            </a:r>
            <a:r>
              <a:rPr lang="ru-RU" dirty="0" err="1" smtClean="0"/>
              <a:t>тотығу белдемдердің минералдары</a:t>
            </a:r>
            <a:r>
              <a:rPr lang="ru-RU" dirty="0" smtClean="0"/>
              <a:t> </a:t>
            </a:r>
            <a:r>
              <a:rPr lang="ru-RU" dirty="0" err="1" smtClean="0"/>
              <a:t>және жанартаулық түзілімдері боп</a:t>
            </a:r>
            <a:r>
              <a:rPr lang="ru-RU" dirty="0" smtClean="0"/>
              <a:t> </a:t>
            </a:r>
            <a:r>
              <a:rPr lang="ru-RU" dirty="0" err="1" smtClean="0"/>
              <a:t>келеді</a:t>
            </a:r>
            <a:r>
              <a:rPr lang="ru-RU" dirty="0" smtClean="0"/>
              <a:t>.</a:t>
            </a:r>
          </a:p>
          <a:p>
            <a:r>
              <a:rPr lang="ru-RU" dirty="0" smtClean="0"/>
              <a:t> </a:t>
            </a:r>
            <a:r>
              <a:rPr lang="ru-RU" dirty="0" err="1" smtClean="0"/>
              <a:t>Олар</a:t>
            </a:r>
            <a:r>
              <a:rPr lang="ru-RU" dirty="0" smtClean="0"/>
              <a:t> </a:t>
            </a:r>
            <a:r>
              <a:rPr lang="ru-RU" dirty="0" err="1" smtClean="0"/>
              <a:t>тағыда гидротермалық минералжаралу</a:t>
            </a:r>
            <a:r>
              <a:rPr lang="ru-RU" dirty="0" smtClean="0"/>
              <a:t> </a:t>
            </a:r>
            <a:r>
              <a:rPr lang="ru-RU" dirty="0" err="1" smtClean="0"/>
              <a:t>процестерінде</a:t>
            </a:r>
            <a:r>
              <a:rPr lang="ru-RU" dirty="0" smtClean="0"/>
              <a:t> </a:t>
            </a:r>
            <a:r>
              <a:rPr lang="ru-RU" dirty="0" err="1" smtClean="0"/>
              <a:t>пайда</a:t>
            </a:r>
            <a:r>
              <a:rPr lang="ru-RU" dirty="0" smtClean="0"/>
              <a:t> </a:t>
            </a:r>
            <a:r>
              <a:rPr lang="ru-RU" dirty="0" err="1" smtClean="0"/>
              <a:t>болады</a:t>
            </a:r>
            <a:r>
              <a:rPr lang="ru-RU" dirty="0" smtClean="0"/>
              <a:t>, </a:t>
            </a:r>
            <a:r>
              <a:rPr lang="ru-RU" dirty="0" err="1" smtClean="0"/>
              <a:t>желелік</a:t>
            </a:r>
            <a:r>
              <a:rPr lang="ru-RU" dirty="0" smtClean="0"/>
              <a:t> </a:t>
            </a:r>
            <a:r>
              <a:rPr lang="ru-RU" dirty="0" err="1" smtClean="0"/>
              <a:t>басты</a:t>
            </a:r>
            <a:r>
              <a:rPr lang="ru-RU" dirty="0" smtClean="0"/>
              <a:t> </a:t>
            </a:r>
            <a:r>
              <a:rPr lang="ru-RU" dirty="0" err="1" smtClean="0"/>
              <a:t>минералдар</a:t>
            </a:r>
            <a:r>
              <a:rPr lang="ru-RU" dirty="0" smtClean="0"/>
              <a:t> (барит, </a:t>
            </a:r>
            <a:r>
              <a:rPr lang="ru-RU" dirty="0" err="1" smtClean="0"/>
              <a:t>сирек</a:t>
            </a:r>
            <a:r>
              <a:rPr lang="ru-RU" dirty="0" smtClean="0"/>
              <a:t> целестин, ангидрит) </a:t>
            </a:r>
            <a:r>
              <a:rPr lang="ru-RU" dirty="0" err="1" smtClean="0"/>
              <a:t>боп</a:t>
            </a:r>
            <a:r>
              <a:rPr lang="ru-RU" dirty="0" smtClean="0"/>
              <a:t> </a:t>
            </a:r>
            <a:r>
              <a:rPr lang="ru-RU" dirty="0" err="1" smtClean="0"/>
              <a:t>келеді</a:t>
            </a:r>
            <a:r>
              <a:rPr lang="ru-RU" dirty="0" smtClean="0"/>
              <a:t>. </a:t>
            </a:r>
            <a:r>
              <a:rPr lang="ru-RU" dirty="0" err="1" smtClean="0"/>
              <a:t>Метаморфтық процестерте</a:t>
            </a:r>
            <a:r>
              <a:rPr lang="ru-RU" dirty="0" smtClean="0"/>
              <a:t> </a:t>
            </a:r>
            <a:r>
              <a:rPr lang="ru-RU" dirty="0" err="1" smtClean="0"/>
              <a:t>гипстің қабаттарының дегидратациясы</a:t>
            </a:r>
            <a:r>
              <a:rPr lang="ru-RU" dirty="0" smtClean="0"/>
              <a:t> </a:t>
            </a:r>
            <a:r>
              <a:rPr lang="ru-RU" dirty="0" err="1" smtClean="0"/>
              <a:t>нәтижесінде ангидриттің пайда</a:t>
            </a:r>
            <a:r>
              <a:rPr lang="ru-RU" dirty="0" smtClean="0"/>
              <a:t> </a:t>
            </a:r>
            <a:r>
              <a:rPr lang="ru-RU" dirty="0" err="1" smtClean="0"/>
              <a:t>болуы</a:t>
            </a:r>
            <a:r>
              <a:rPr lang="ru-RU" dirty="0" smtClean="0"/>
              <a:t> </a:t>
            </a:r>
            <a:r>
              <a:rPr lang="ru-RU" dirty="0" err="1" smtClean="0"/>
              <a:t>байқалады</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БАРИТ</a:t>
            </a:r>
            <a:endParaRPr lang="ru-RU" dirty="0"/>
          </a:p>
        </p:txBody>
      </p:sp>
      <p:pic>
        <p:nvPicPr>
          <p:cNvPr id="118786" name="Picture 2" descr="http://photo.tcw.ru/i/430/12/39687.jpg"/>
          <p:cNvPicPr>
            <a:picLocks noChangeAspect="1" noChangeArrowheads="1"/>
          </p:cNvPicPr>
          <p:nvPr/>
        </p:nvPicPr>
        <p:blipFill>
          <a:blip r:embed="rId2" cstate="print"/>
          <a:srcRect/>
          <a:stretch>
            <a:fillRect/>
          </a:stretch>
        </p:blipFill>
        <p:spPr bwMode="auto">
          <a:xfrm>
            <a:off x="228600" y="1295400"/>
            <a:ext cx="4267200" cy="4130649"/>
          </a:xfrm>
          <a:prstGeom prst="rect">
            <a:avLst/>
          </a:prstGeom>
          <a:noFill/>
        </p:spPr>
      </p:pic>
      <p:sp>
        <p:nvSpPr>
          <p:cNvPr id="5" name="Прямоугольник 4"/>
          <p:cNvSpPr/>
          <p:nvPr/>
        </p:nvSpPr>
        <p:spPr>
          <a:xfrm>
            <a:off x="4572000" y="1295400"/>
            <a:ext cx="4572000" cy="3970318"/>
          </a:xfrm>
          <a:prstGeom prst="rect">
            <a:avLst/>
          </a:prstGeom>
        </p:spPr>
        <p:txBody>
          <a:bodyPr>
            <a:spAutoFit/>
          </a:bodyPr>
          <a:lstStyle/>
          <a:p>
            <a:r>
              <a:rPr lang="ru-RU" dirty="0" smtClean="0"/>
              <a:t> </a:t>
            </a:r>
            <a:r>
              <a:rPr lang="ru-RU" dirty="0" err="1" smtClean="0">
                <a:hlinkClick r:id="rId3" tooltip="Кристалдар"/>
              </a:rPr>
              <a:t>Кристалдары</a:t>
            </a:r>
            <a:r>
              <a:rPr lang="ru-RU" dirty="0" smtClean="0"/>
              <a:t> </a:t>
            </a:r>
            <a:r>
              <a:rPr lang="ru-RU" dirty="0" err="1" smtClean="0"/>
              <a:t>тақтайша жалпақ, сирек</a:t>
            </a:r>
            <a:r>
              <a:rPr lang="ru-RU" dirty="0" smtClean="0"/>
              <a:t> </a:t>
            </a:r>
            <a:r>
              <a:rPr lang="ru-RU" dirty="0" smtClean="0">
                <a:hlinkClick r:id="rId4" tooltip="Призма"/>
              </a:rPr>
              <a:t>призма</a:t>
            </a:r>
            <a:r>
              <a:rPr lang="ru-RU" dirty="0" smtClean="0"/>
              <a:t> </a:t>
            </a:r>
            <a:r>
              <a:rPr lang="ru-RU" dirty="0" err="1" smtClean="0"/>
              <a:t>немесе</a:t>
            </a:r>
            <a:r>
              <a:rPr lang="ru-RU" dirty="0" smtClean="0"/>
              <a:t> </a:t>
            </a:r>
            <a:r>
              <a:rPr lang="ru-RU" dirty="0" err="1" smtClean="0"/>
              <a:t>бағана пішінді</a:t>
            </a:r>
            <a:r>
              <a:rPr lang="ru-RU" dirty="0" smtClean="0"/>
              <a:t> </a:t>
            </a:r>
            <a:r>
              <a:rPr lang="ru-RU" dirty="0" err="1" smtClean="0"/>
              <a:t>болып</a:t>
            </a:r>
            <a:r>
              <a:rPr lang="ru-RU" dirty="0" smtClean="0"/>
              <a:t> </a:t>
            </a:r>
            <a:r>
              <a:rPr lang="ru-RU" dirty="0" err="1" smtClean="0"/>
              <a:t>келеді</a:t>
            </a:r>
            <a:r>
              <a:rPr lang="ru-RU" dirty="0" smtClean="0"/>
              <a:t>. </a:t>
            </a:r>
            <a:r>
              <a:rPr lang="ru-RU" dirty="0" err="1" smtClean="0"/>
              <a:t>Минералдық </a:t>
            </a:r>
            <a:r>
              <a:rPr lang="ru-RU" dirty="0" err="1" smtClean="0">
                <a:hlinkClick r:id="rId5" tooltip="Агрегат"/>
              </a:rPr>
              <a:t>агрегаттары</a:t>
            </a:r>
            <a:r>
              <a:rPr lang="ru-RU" dirty="0" smtClean="0"/>
              <a:t> </a:t>
            </a:r>
            <a:r>
              <a:rPr lang="ru-RU" dirty="0" err="1" smtClean="0"/>
              <a:t>түйірлі массадан</a:t>
            </a:r>
            <a:r>
              <a:rPr lang="ru-RU" dirty="0" smtClean="0"/>
              <a:t> </a:t>
            </a:r>
            <a:r>
              <a:rPr lang="ru-RU" dirty="0" err="1" smtClean="0"/>
              <a:t>тұрады.</a:t>
            </a:r>
            <a:r>
              <a:rPr lang="ru-RU" dirty="0" smtClean="0"/>
              <a:t> </a:t>
            </a:r>
            <a:r>
              <a:rPr lang="ru-RU" dirty="0" err="1" smtClean="0"/>
              <a:t>Көбіне ақ, кейде</a:t>
            </a:r>
            <a:r>
              <a:rPr lang="ru-RU" dirty="0" smtClean="0"/>
              <a:t> </a:t>
            </a:r>
            <a:r>
              <a:rPr lang="ru-RU" dirty="0" err="1" smtClean="0"/>
              <a:t>әр түсті, шыныдай</a:t>
            </a:r>
            <a:r>
              <a:rPr lang="ru-RU" dirty="0" smtClean="0"/>
              <a:t> </a:t>
            </a:r>
            <a:r>
              <a:rPr lang="ru-RU" dirty="0" err="1" smtClean="0"/>
              <a:t>жылтыр</a:t>
            </a:r>
            <a:r>
              <a:rPr lang="ru-RU" dirty="0" smtClean="0"/>
              <a:t>. </a:t>
            </a:r>
            <a:r>
              <a:rPr lang="ru-RU" dirty="0" err="1" smtClean="0"/>
              <a:t>Қаттылығы </a:t>
            </a:r>
            <a:r>
              <a:rPr lang="ru-RU" dirty="0" smtClean="0"/>
              <a:t>3 – 3,5, </a:t>
            </a:r>
            <a:r>
              <a:rPr lang="ru-RU" dirty="0" err="1" smtClean="0">
                <a:hlinkClick r:id="rId6" tooltip="Меншікті салмақ"/>
              </a:rPr>
              <a:t>меншікті</a:t>
            </a:r>
            <a:r>
              <a:rPr lang="ru-RU" dirty="0" smtClean="0">
                <a:hlinkClick r:id="rId6" tooltip="Меншікті салмақ"/>
              </a:rPr>
              <a:t> </a:t>
            </a:r>
            <a:r>
              <a:rPr lang="ru-RU" dirty="0" err="1" smtClean="0">
                <a:hlinkClick r:id="rId6" tooltip="Меншікті салмақ"/>
              </a:rPr>
              <a:t>салмағы</a:t>
            </a:r>
            <a:r>
              <a:rPr lang="ru-RU" dirty="0" err="1" smtClean="0"/>
              <a:t> </a:t>
            </a:r>
            <a:r>
              <a:rPr lang="ru-RU" dirty="0" smtClean="0"/>
              <a:t>4,3 – 4,7 г/см</a:t>
            </a:r>
            <a:r>
              <a:rPr lang="ru-RU" baseline="30000" dirty="0" smtClean="0"/>
              <a:t>3</a:t>
            </a:r>
            <a:r>
              <a:rPr lang="ru-RU" dirty="0" smtClean="0"/>
              <a:t>. </a:t>
            </a:r>
            <a:r>
              <a:rPr lang="ru-RU" dirty="0" err="1" smtClean="0">
                <a:hlinkClick r:id="rId7" tooltip="Гидротермальдық кендер"/>
              </a:rPr>
              <a:t>Гидротермаль</a:t>
            </a:r>
            <a:r>
              <a:rPr lang="ru-RU" dirty="0" smtClean="0">
                <a:hlinkClick r:id="rId7" tooltip="Гидротермальдық кендер"/>
              </a:rPr>
              <a:t> </a:t>
            </a:r>
            <a:r>
              <a:rPr lang="ru-RU" dirty="0" err="1" smtClean="0">
                <a:hlinkClick r:id="rId7" tooltip="Гидротермальдық кендер"/>
              </a:rPr>
              <a:t>кендер</a:t>
            </a:r>
            <a:r>
              <a:rPr lang="ru-RU" dirty="0" smtClean="0"/>
              <a:t> мен </a:t>
            </a:r>
            <a:r>
              <a:rPr lang="ru-RU" dirty="0" err="1" smtClean="0"/>
              <a:t>шөгінді жыныстарда</a:t>
            </a:r>
            <a:r>
              <a:rPr lang="ru-RU" dirty="0" smtClean="0"/>
              <a:t> </a:t>
            </a:r>
            <a:r>
              <a:rPr lang="ru-RU" dirty="0" err="1" smtClean="0"/>
              <a:t>кездеседі</a:t>
            </a:r>
            <a:r>
              <a:rPr lang="ru-RU" dirty="0" smtClean="0"/>
              <a:t>. </a:t>
            </a:r>
            <a:r>
              <a:rPr lang="ru-RU" dirty="0" err="1" smtClean="0">
                <a:hlinkClick r:id="rId8" tooltip="Қазақстан"/>
              </a:rPr>
              <a:t>Қазақстанда</a:t>
            </a:r>
            <a:r>
              <a:rPr lang="ru-RU" dirty="0" err="1" smtClean="0"/>
              <a:t> көп таралған </a:t>
            </a:r>
            <a:r>
              <a:rPr lang="ru-RU" dirty="0" smtClean="0"/>
              <a:t>(</a:t>
            </a:r>
            <a:r>
              <a:rPr lang="ru-RU" dirty="0" err="1" smtClean="0"/>
              <a:t>Бадам</a:t>
            </a:r>
            <a:r>
              <a:rPr lang="ru-RU" dirty="0" smtClean="0"/>
              <a:t> барит </a:t>
            </a:r>
            <a:r>
              <a:rPr lang="ru-RU" b="1" dirty="0" err="1" smtClean="0">
                <a:hlinkClick r:id="rId9"/>
              </a:rPr>
              <a:t>кен</a:t>
            </a:r>
            <a:r>
              <a:rPr lang="ru-RU" dirty="0" err="1" smtClean="0"/>
              <a:t>і</a:t>
            </a:r>
            <a:r>
              <a:rPr lang="ru-RU" dirty="0" smtClean="0"/>
              <a:t>, т.б.). </a:t>
            </a:r>
            <a:r>
              <a:rPr lang="ru-RU" dirty="0" smtClean="0">
                <a:hlinkClick r:id="rId10" tooltip="Резина"/>
              </a:rPr>
              <a:t>Резина</a:t>
            </a:r>
            <a:r>
              <a:rPr lang="ru-RU" dirty="0" smtClean="0"/>
              <a:t>, </a:t>
            </a:r>
            <a:r>
              <a:rPr lang="ru-RU" dirty="0" err="1" smtClean="0">
                <a:hlinkClick r:id="rId11" tooltip="Қағаз"/>
              </a:rPr>
              <a:t>қағаз</a:t>
            </a:r>
            <a:r>
              <a:rPr lang="ru-RU" dirty="0" err="1" smtClean="0"/>
              <a:t>, </a:t>
            </a:r>
            <a:r>
              <a:rPr lang="ru-RU" dirty="0" smtClean="0">
                <a:hlinkClick r:id="rId12" tooltip="Химия"/>
              </a:rPr>
              <a:t>химия</a:t>
            </a:r>
            <a:r>
              <a:rPr lang="ru-RU" dirty="0" smtClean="0"/>
              <a:t> </a:t>
            </a:r>
            <a:r>
              <a:rPr lang="ru-RU" dirty="0" err="1" smtClean="0"/>
              <a:t>өндірістерінде толықтырғыш ретінде</a:t>
            </a:r>
            <a:r>
              <a:rPr lang="ru-RU" dirty="0" smtClean="0"/>
              <a:t> </a:t>
            </a:r>
            <a:r>
              <a:rPr lang="ru-RU" dirty="0" err="1" smtClean="0"/>
              <a:t>пайдаланылады</a:t>
            </a:r>
            <a:r>
              <a:rPr lang="ru-RU" dirty="0" smtClean="0"/>
              <a:t>, </a:t>
            </a:r>
            <a:r>
              <a:rPr lang="ru-RU" dirty="0" err="1" smtClean="0">
                <a:hlinkClick r:id="rId13" tooltip="Бұрғылау"/>
              </a:rPr>
              <a:t>бұрғылау</a:t>
            </a:r>
            <a:r>
              <a:rPr lang="ru-RU" dirty="0" smtClean="0"/>
              <a:t> </a:t>
            </a:r>
            <a:r>
              <a:rPr lang="ru-RU" dirty="0" err="1" smtClean="0"/>
              <a:t>ерітінділеріне</a:t>
            </a:r>
            <a:r>
              <a:rPr lang="ru-RU" dirty="0" smtClean="0"/>
              <a:t> </a:t>
            </a:r>
            <a:r>
              <a:rPr lang="ru-RU" dirty="0" err="1" smtClean="0"/>
              <a:t>қосылады</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mn-lt"/>
              </a:rPr>
              <a:t>ТОТЫҚТАР</a:t>
            </a:r>
            <a:endParaRPr lang="ru-RU" dirty="0">
              <a:latin typeface="+mn-lt"/>
            </a:endParaRPr>
          </a:p>
        </p:txBody>
      </p:sp>
      <p:sp>
        <p:nvSpPr>
          <p:cNvPr id="3" name="Содержимое 2"/>
          <p:cNvSpPr>
            <a:spLocks noGrp="1"/>
          </p:cNvSpPr>
          <p:nvPr>
            <p:ph idx="1"/>
          </p:nvPr>
        </p:nvSpPr>
        <p:spPr>
          <a:xfrm>
            <a:off x="457200" y="1447800"/>
            <a:ext cx="8382000" cy="5029200"/>
          </a:xfrm>
        </p:spPr>
        <p:txBody>
          <a:bodyPr>
            <a:normAutofit fontScale="85000" lnSpcReduction="20000"/>
          </a:bodyPr>
          <a:lstStyle/>
          <a:p>
            <a:r>
              <a:rPr lang="ru-RU" dirty="0" err="1" smtClean="0"/>
              <a:t>Минералдар</a:t>
            </a:r>
            <a:r>
              <a:rPr lang="ru-RU" dirty="0" smtClean="0"/>
              <a:t> </a:t>
            </a:r>
            <a:r>
              <a:rPr lang="ru-RU" dirty="0" err="1" smtClean="0"/>
              <a:t>келбеттері</a:t>
            </a:r>
            <a:r>
              <a:rPr lang="ru-RU" dirty="0" smtClean="0"/>
              <a:t> </a:t>
            </a:r>
            <a:r>
              <a:rPr lang="ru-RU" dirty="0" err="1" smtClean="0"/>
              <a:t>изометриялық, ұзын призмалық, жалпақ, такталы</a:t>
            </a:r>
            <a:r>
              <a:rPr lang="ru-RU" dirty="0" smtClean="0"/>
              <a:t>, </a:t>
            </a:r>
            <a:r>
              <a:rPr lang="ru-RU" dirty="0" err="1" smtClean="0"/>
              <a:t>жапырақша-қабыршақша болады</a:t>
            </a:r>
            <a:r>
              <a:rPr lang="ru-RU" dirty="0" smtClean="0"/>
              <a:t>. </a:t>
            </a:r>
          </a:p>
          <a:p>
            <a:r>
              <a:rPr lang="ru-RU" dirty="0" err="1" smtClean="0"/>
              <a:t>Тотықтардың көпшілігі түссіз немесе</a:t>
            </a:r>
            <a:r>
              <a:rPr lang="ru-RU" dirty="0" smtClean="0"/>
              <a:t> </a:t>
            </a:r>
            <a:r>
              <a:rPr lang="ru-RU" dirty="0" err="1" smtClean="0"/>
              <a:t>сәл түсті, </a:t>
            </a:r>
            <a:r>
              <a:rPr lang="ru-RU" dirty="0" smtClean="0"/>
              <a:t>ал </a:t>
            </a:r>
            <a:r>
              <a:rPr lang="ru-RU" dirty="0" err="1" smtClean="0"/>
              <a:t>түстері иондар-хромофорлармен</a:t>
            </a:r>
            <a:r>
              <a:rPr lang="ru-RU" dirty="0" smtClean="0"/>
              <a:t> </a:t>
            </a:r>
            <a:r>
              <a:rPr lang="ru-RU" dirty="0" err="1" smtClean="0"/>
              <a:t>байланысты</a:t>
            </a:r>
            <a:r>
              <a:rPr lang="ru-RU" dirty="0" smtClean="0"/>
              <a:t>. </a:t>
            </a:r>
            <a:r>
              <a:rPr lang="ru-RU" dirty="0" err="1" smtClean="0"/>
              <a:t>Мысалы</a:t>
            </a:r>
            <a:r>
              <a:rPr lang="ru-RU" dirty="0" smtClean="0"/>
              <a:t>, </a:t>
            </a:r>
            <a:r>
              <a:rPr lang="ru-RU" dirty="0" err="1" smtClean="0"/>
              <a:t>корундтың құрамына</a:t>
            </a:r>
            <a:r>
              <a:rPr lang="ru-RU" dirty="0" smtClean="0"/>
              <a:t> </a:t>
            </a:r>
            <a:r>
              <a:rPr lang="en-US" i="1" dirty="0" smtClean="0"/>
              <a:t>Cr</a:t>
            </a:r>
            <a:r>
              <a:rPr lang="en-US" i="1" baseline="30000" dirty="0" smtClean="0"/>
              <a:t>3+</a:t>
            </a:r>
            <a:r>
              <a:rPr lang="en-US" dirty="0" smtClean="0"/>
              <a:t> </a:t>
            </a:r>
            <a:r>
              <a:rPr lang="ru-RU" dirty="0" err="1" smtClean="0"/>
              <a:t>кірсе</a:t>
            </a:r>
            <a:r>
              <a:rPr lang="ru-RU" dirty="0" smtClean="0"/>
              <a:t> </a:t>
            </a:r>
            <a:r>
              <a:rPr lang="ru-RU" dirty="0" err="1" smtClean="0"/>
              <a:t>ол</a:t>
            </a:r>
            <a:r>
              <a:rPr lang="ru-RU" dirty="0" smtClean="0"/>
              <a:t> </a:t>
            </a:r>
            <a:r>
              <a:rPr lang="ru-RU" dirty="0" err="1" smtClean="0"/>
              <a:t>жарық-қызыл түске боялады</a:t>
            </a:r>
            <a:r>
              <a:rPr lang="ru-RU" dirty="0" smtClean="0"/>
              <a:t> (рубин). </a:t>
            </a:r>
            <a:r>
              <a:rPr lang="ru-RU" dirty="0" err="1" smtClean="0"/>
              <a:t>Минералдар</a:t>
            </a:r>
            <a:r>
              <a:rPr lang="ru-RU" dirty="0" smtClean="0"/>
              <a:t> </a:t>
            </a:r>
            <a:r>
              <a:rPr lang="ru-RU" dirty="0" err="1" smtClean="0"/>
              <a:t>құрамына</a:t>
            </a:r>
            <a:r>
              <a:rPr lang="ru-RU" dirty="0" smtClean="0"/>
              <a:t> </a:t>
            </a:r>
            <a:r>
              <a:rPr lang="en-US" i="1" dirty="0" smtClean="0"/>
              <a:t>Fe, </a:t>
            </a:r>
            <a:r>
              <a:rPr lang="en-US" i="1" dirty="0" err="1" smtClean="0"/>
              <a:t>Mn</a:t>
            </a:r>
            <a:r>
              <a:rPr lang="en-US" i="1" dirty="0" smtClean="0"/>
              <a:t>, Ti, </a:t>
            </a:r>
            <a:r>
              <a:rPr lang="en-US" i="1" dirty="0" err="1" smtClean="0"/>
              <a:t>Nb</a:t>
            </a:r>
            <a:r>
              <a:rPr lang="en-US" i="1" dirty="0" smtClean="0"/>
              <a:t>, Ta</a:t>
            </a:r>
            <a:r>
              <a:rPr lang="ru-RU" dirty="0" err="1" smtClean="0"/>
              <a:t>кірсе</a:t>
            </a:r>
            <a:r>
              <a:rPr lang="ru-RU" dirty="0" smtClean="0"/>
              <a:t> </a:t>
            </a:r>
            <a:r>
              <a:rPr lang="ru-RU" dirty="0" err="1" smtClean="0"/>
              <a:t>олар</a:t>
            </a:r>
            <a:r>
              <a:rPr lang="ru-RU" dirty="0" smtClean="0"/>
              <a:t> </a:t>
            </a:r>
            <a:r>
              <a:rPr lang="ru-RU" dirty="0" err="1" smtClean="0"/>
              <a:t>қара немесе</a:t>
            </a:r>
            <a:r>
              <a:rPr lang="ru-RU" dirty="0" smtClean="0"/>
              <a:t> </a:t>
            </a:r>
            <a:r>
              <a:rPr lang="ru-RU" dirty="0" err="1" smtClean="0"/>
              <a:t>қарауытты-қоңыр түске ие</a:t>
            </a:r>
            <a:r>
              <a:rPr lang="ru-RU" dirty="0" smtClean="0"/>
              <a:t> </a:t>
            </a:r>
            <a:r>
              <a:rPr lang="ru-RU" dirty="0" err="1" smtClean="0"/>
              <a:t>болады</a:t>
            </a:r>
            <a:r>
              <a:rPr lang="ru-RU" dirty="0" smtClean="0"/>
              <a:t>.</a:t>
            </a:r>
          </a:p>
          <a:p>
            <a:r>
              <a:rPr lang="ru-RU" dirty="0" err="1" smtClean="0"/>
              <a:t>Жоғарғы қаттылық </a:t>
            </a:r>
            <a:r>
              <a:rPr lang="ru-RU" dirty="0" smtClean="0"/>
              <a:t>кварц, корунд, шпинель, </a:t>
            </a:r>
            <a:r>
              <a:rPr lang="ru-RU" dirty="0" err="1" smtClean="0"/>
              <a:t>касситериттерге</a:t>
            </a:r>
            <a:r>
              <a:rPr lang="ru-RU" dirty="0" smtClean="0"/>
              <a:t> </a:t>
            </a:r>
            <a:r>
              <a:rPr lang="ru-RU" dirty="0" err="1" smtClean="0"/>
              <a:t>тән.</a:t>
            </a:r>
            <a:r>
              <a:rPr lang="ru-RU" dirty="0" smtClean="0"/>
              <a:t> </a:t>
            </a:r>
            <a:r>
              <a:rPr lang="ru-RU" dirty="0" err="1" smtClean="0"/>
              <a:t>Басқа көпшіліктерінде қаттылығы орташа</a:t>
            </a:r>
            <a:r>
              <a:rPr lang="ru-RU" dirty="0" smtClean="0"/>
              <a:t> 5-6. </a:t>
            </a:r>
            <a:r>
              <a:rPr lang="ru-RU" dirty="0" err="1" smtClean="0"/>
              <a:t>Сулы</a:t>
            </a:r>
            <a:r>
              <a:rPr lang="ru-RU" dirty="0" smtClean="0"/>
              <a:t> </a:t>
            </a:r>
            <a:r>
              <a:rPr lang="ru-RU" dirty="0" err="1" smtClean="0"/>
              <a:t>тотықтар құрамындағы төмен валентті</a:t>
            </a:r>
            <a:r>
              <a:rPr lang="ru-RU" dirty="0" smtClean="0"/>
              <a:t> </a:t>
            </a:r>
            <a:r>
              <a:rPr lang="ru-RU" i="1" dirty="0" smtClean="0"/>
              <a:t>ОН</a:t>
            </a:r>
            <a:r>
              <a:rPr lang="ru-RU" i="1" baseline="30000" dirty="0" smtClean="0"/>
              <a:t>-</a:t>
            </a:r>
            <a:r>
              <a:rPr lang="ru-RU" dirty="0" smtClean="0"/>
              <a:t> </a:t>
            </a:r>
            <a:r>
              <a:rPr lang="ru-RU" dirty="0" err="1" smtClean="0"/>
              <a:t>кіргеннің нәтижесінде тығыздығы </a:t>
            </a:r>
            <a:r>
              <a:rPr lang="ru-RU" dirty="0" smtClean="0"/>
              <a:t>мен </a:t>
            </a:r>
            <a:r>
              <a:rPr lang="ru-RU" dirty="0" err="1" smtClean="0"/>
              <a:t>қаттылығы төмендейді</a:t>
            </a:r>
            <a:r>
              <a:rPr lang="ru-RU" dirty="0" smtClean="0"/>
              <a:t>.</a:t>
            </a:r>
          </a:p>
          <a:p>
            <a:r>
              <a:rPr lang="ru-RU" dirty="0" err="1" smtClean="0"/>
              <a:t>Тотықтар эндогендік</a:t>
            </a:r>
            <a:r>
              <a:rPr lang="ru-RU" dirty="0" smtClean="0"/>
              <a:t>, </a:t>
            </a:r>
            <a:r>
              <a:rPr lang="ru-RU" dirty="0" err="1" smtClean="0"/>
              <a:t>экзогендік</a:t>
            </a:r>
            <a:r>
              <a:rPr lang="ru-RU" dirty="0" smtClean="0"/>
              <a:t> </a:t>
            </a:r>
            <a:r>
              <a:rPr lang="ru-RU" dirty="0" err="1" smtClean="0"/>
              <a:t>процестерде</a:t>
            </a:r>
            <a:r>
              <a:rPr lang="ru-RU" dirty="0" smtClean="0"/>
              <a:t> </a:t>
            </a:r>
            <a:r>
              <a:rPr lang="ru-RU" dirty="0" err="1" smtClean="0"/>
              <a:t>түзіледі.</a:t>
            </a:r>
            <a:r>
              <a:rPr lang="ru-RU" dirty="0" smtClean="0"/>
              <a:t> </a:t>
            </a:r>
            <a:r>
              <a:rPr lang="ru-RU" dirty="0" err="1" smtClean="0"/>
              <a:t>Эндогендік</a:t>
            </a:r>
            <a:r>
              <a:rPr lang="ru-RU" dirty="0" smtClean="0"/>
              <a:t> </a:t>
            </a:r>
            <a:r>
              <a:rPr lang="ru-RU" dirty="0" err="1" smtClean="0"/>
              <a:t>процестерде</a:t>
            </a:r>
            <a:r>
              <a:rPr lang="ru-RU" dirty="0" smtClean="0"/>
              <a:t> </a:t>
            </a:r>
            <a:r>
              <a:rPr lang="ru-RU" dirty="0" err="1" smtClean="0"/>
              <a:t>тотықтар және сулы</a:t>
            </a:r>
            <a:r>
              <a:rPr lang="ru-RU" dirty="0" smtClean="0"/>
              <a:t> </a:t>
            </a:r>
            <a:r>
              <a:rPr lang="ru-RU" dirty="0" err="1" smtClean="0"/>
              <a:t>тотықтар азырақ пайда</a:t>
            </a:r>
            <a:r>
              <a:rPr lang="ru-RU" dirty="0" smtClean="0"/>
              <a:t> </a:t>
            </a:r>
            <a:r>
              <a:rPr lang="ru-RU" dirty="0" err="1" smtClean="0"/>
              <a:t>болады</a:t>
            </a:r>
            <a:r>
              <a:rPr lang="ru-RU" dirty="0" smtClean="0"/>
              <a:t>, </a:t>
            </a:r>
            <a:r>
              <a:rPr lang="ru-RU" dirty="0" err="1" smtClean="0"/>
              <a:t>бірак</a:t>
            </a:r>
            <a:r>
              <a:rPr lang="ru-RU" dirty="0" smtClean="0"/>
              <a:t> </a:t>
            </a:r>
            <a:r>
              <a:rPr lang="ru-RU" dirty="0" err="1" smtClean="0"/>
              <a:t>олардың кейбіреулері</a:t>
            </a:r>
            <a:r>
              <a:rPr lang="ru-RU" dirty="0" smtClean="0"/>
              <a:t> </a:t>
            </a:r>
            <a:r>
              <a:rPr lang="ru-RU" dirty="0" err="1" smtClean="0"/>
              <a:t>байқалады.</a:t>
            </a:r>
            <a:endParaRPr lang="ru-RU" dirty="0" smtClean="0"/>
          </a:p>
          <a:p>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КОРУНД</a:t>
            </a:r>
            <a:endParaRPr lang="ru-RU" dirty="0"/>
          </a:p>
        </p:txBody>
      </p:sp>
      <p:pic>
        <p:nvPicPr>
          <p:cNvPr id="4" name="Содержимое 3" descr="http://www.metapower.tv/Portals/0/xBlog/uploads/2014/11/17/corundum.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447800"/>
            <a:ext cx="4267200" cy="3124200"/>
          </a:xfrm>
          <a:prstGeom prst="rect">
            <a:avLst/>
          </a:prstGeom>
          <a:noFill/>
          <a:ln>
            <a:noFill/>
          </a:ln>
        </p:spPr>
      </p:pic>
      <p:sp>
        <p:nvSpPr>
          <p:cNvPr id="5" name="Прямоугольник 4"/>
          <p:cNvSpPr/>
          <p:nvPr/>
        </p:nvSpPr>
        <p:spPr>
          <a:xfrm>
            <a:off x="4724400" y="1447800"/>
            <a:ext cx="4572000" cy="3139321"/>
          </a:xfrm>
          <a:prstGeom prst="rect">
            <a:avLst/>
          </a:prstGeom>
        </p:spPr>
        <p:txBody>
          <a:bodyPr>
            <a:spAutoFit/>
          </a:bodyPr>
          <a:lstStyle/>
          <a:p>
            <a:r>
              <a:rPr lang="kk-KZ" dirty="0" smtClean="0"/>
              <a:t>А12О3 Қат. 9. Ү.с. 4. Жымд. байқалмайды. Ұсақтүйірлі агрегаттары, кристалдары кеспек тәрізді. Тригональдық сингонияда кристалданады. Көбінесе түйірлі агрегаттар күйінде кездеседі. Кристалдары бөшке, баған, кейде дипирамидальдық пішінде болады. Қаттылығы 9; морт сынғыш, меншікті салмағы 4 г/см3; балқу t 2020 – 2050°С; химиялық әсерлерге берік. </a:t>
            </a:r>
            <a:endParaRPr lang="ru-RU" dirty="0"/>
          </a:p>
        </p:txBody>
      </p:sp>
      <p:sp>
        <p:nvSpPr>
          <p:cNvPr id="6" name="Прямоугольник 5"/>
          <p:cNvSpPr/>
          <p:nvPr/>
        </p:nvSpPr>
        <p:spPr>
          <a:xfrm>
            <a:off x="457200" y="4800600"/>
            <a:ext cx="7924800" cy="1754326"/>
          </a:xfrm>
          <a:prstGeom prst="rect">
            <a:avLst/>
          </a:prstGeom>
        </p:spPr>
        <p:txBody>
          <a:bodyPr wrap="square">
            <a:spAutoFit/>
          </a:bodyPr>
          <a:lstStyle/>
          <a:p>
            <a:r>
              <a:rPr lang="kk-KZ" dirty="0" smtClean="0"/>
              <a:t>Түсі көкшіл сұр, сары қоспаларына қарай әр түрлі түске боялады. Корундқа аз мөлшерде титан кіріккен жағдайда көк түске (</a:t>
            </a:r>
            <a:r>
              <a:rPr lang="kk-KZ" dirty="0" smtClean="0">
                <a:hlinkClick r:id="rId3" tooltip="Сапфир"/>
              </a:rPr>
              <a:t>сапфир</a:t>
            </a:r>
            <a:r>
              <a:rPr lang="kk-KZ" dirty="0" smtClean="0"/>
              <a:t>), ал </a:t>
            </a:r>
            <a:r>
              <a:rPr lang="kk-KZ" dirty="0" smtClean="0">
                <a:hlinkClick r:id="rId4" tooltip="Хром"/>
              </a:rPr>
              <a:t>хром</a:t>
            </a:r>
            <a:r>
              <a:rPr lang="kk-KZ" dirty="0" smtClean="0"/>
              <a:t> кіріккен жағдайда қызыл түске (лағыл) боялады. Мөлдір және жартылай мөлдір Корундты ультракүлгін және катод сәулелерімен сәулелендіргенде қызыл түске боялады. Табиғи Корундтың түсі рентген сәулесінің әсерінен де өзгереді.</a:t>
            </a: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ГАЛОГЕНИДТЕР</a:t>
            </a:r>
            <a:endParaRPr lang="ru-RU" dirty="0"/>
          </a:p>
        </p:txBody>
      </p:sp>
      <p:sp>
        <p:nvSpPr>
          <p:cNvPr id="3" name="Содержимое 2"/>
          <p:cNvSpPr>
            <a:spLocks noGrp="1"/>
          </p:cNvSpPr>
          <p:nvPr>
            <p:ph idx="1"/>
          </p:nvPr>
        </p:nvSpPr>
        <p:spPr/>
        <p:txBody>
          <a:bodyPr>
            <a:normAutofit fontScale="92500" lnSpcReduction="20000"/>
          </a:bodyPr>
          <a:lstStyle/>
          <a:p>
            <a:r>
              <a:rPr lang="ru-RU" dirty="0" smtClean="0"/>
              <a:t> </a:t>
            </a:r>
            <a:r>
              <a:rPr lang="ru-RU" dirty="0" err="1" smtClean="0"/>
              <a:t>Көпшілік қосылыстары, әсіресе, литофильді</a:t>
            </a:r>
            <a:r>
              <a:rPr lang="ru-RU" dirty="0" smtClean="0"/>
              <a:t> </a:t>
            </a:r>
            <a:r>
              <a:rPr lang="ru-RU" dirty="0" err="1" smtClean="0"/>
              <a:t>катионды</a:t>
            </a:r>
            <a:r>
              <a:rPr lang="ru-RU" dirty="0" smtClean="0"/>
              <a:t> </a:t>
            </a:r>
            <a:r>
              <a:rPr lang="ru-RU" dirty="0" err="1" smtClean="0"/>
              <a:t>қосылыстар әдетте түссіз, халькофильді</a:t>
            </a:r>
            <a:r>
              <a:rPr lang="ru-RU" dirty="0" smtClean="0"/>
              <a:t> </a:t>
            </a:r>
            <a:r>
              <a:rPr lang="ru-RU" dirty="0" err="1" smtClean="0"/>
              <a:t>катионды</a:t>
            </a:r>
            <a:r>
              <a:rPr lang="ru-RU" dirty="0" smtClean="0"/>
              <a:t> </a:t>
            </a:r>
            <a:r>
              <a:rPr lang="ru-RU" dirty="0" err="1" smtClean="0"/>
              <a:t>қосылыстардың түсі қанық </a:t>
            </a:r>
            <a:r>
              <a:rPr lang="ru-RU" dirty="0" smtClean="0"/>
              <a:t>(</a:t>
            </a:r>
            <a:r>
              <a:rPr lang="en-US" dirty="0" smtClean="0"/>
              <a:t>Cu </a:t>
            </a:r>
            <a:r>
              <a:rPr lang="ru-RU" dirty="0" err="1" smtClean="0"/>
              <a:t>қосылысы </a:t>
            </a:r>
            <a:r>
              <a:rPr lang="ru-RU" dirty="0" smtClean="0"/>
              <a:t>– </a:t>
            </a:r>
            <a:r>
              <a:rPr lang="ru-RU" dirty="0" err="1" smtClean="0"/>
              <a:t>көк, жасыл</a:t>
            </a:r>
            <a:r>
              <a:rPr lang="ru-RU" dirty="0" smtClean="0"/>
              <a:t>, </a:t>
            </a:r>
            <a:r>
              <a:rPr lang="en-US" dirty="0" smtClean="0"/>
              <a:t>B</a:t>
            </a:r>
            <a:r>
              <a:rPr lang="ru-RU" dirty="0" err="1" smtClean="0"/>
              <a:t>і</a:t>
            </a:r>
            <a:r>
              <a:rPr lang="ru-RU" dirty="0" smtClean="0"/>
              <a:t> – </a:t>
            </a:r>
            <a:r>
              <a:rPr lang="ru-RU" dirty="0" err="1" smtClean="0"/>
              <a:t>сары</a:t>
            </a:r>
            <a:r>
              <a:rPr lang="ru-RU" dirty="0" smtClean="0"/>
              <a:t>, </a:t>
            </a:r>
            <a:r>
              <a:rPr lang="en-US" dirty="0" smtClean="0"/>
              <a:t>Fe – </a:t>
            </a:r>
            <a:r>
              <a:rPr lang="ru-RU" dirty="0" err="1" smtClean="0"/>
              <a:t>қоңыр, жасыл</a:t>
            </a:r>
            <a:r>
              <a:rPr lang="ru-RU" dirty="0" smtClean="0"/>
              <a:t>, </a:t>
            </a:r>
            <a:r>
              <a:rPr lang="en-US" dirty="0" smtClean="0"/>
              <a:t>Ag – </a:t>
            </a:r>
            <a:r>
              <a:rPr lang="ru-RU" dirty="0" err="1" smtClean="0"/>
              <a:t>сары</a:t>
            </a:r>
            <a:r>
              <a:rPr lang="ru-RU" dirty="0" smtClean="0"/>
              <a:t>, </a:t>
            </a:r>
            <a:r>
              <a:rPr lang="ru-RU" dirty="0" err="1" smtClean="0"/>
              <a:t>жасылдау</a:t>
            </a:r>
            <a:r>
              <a:rPr lang="ru-RU" dirty="0" smtClean="0"/>
              <a:t>, </a:t>
            </a:r>
            <a:r>
              <a:rPr lang="ru-RU" dirty="0" err="1" smtClean="0"/>
              <a:t>қара</a:t>
            </a:r>
            <a:r>
              <a:rPr lang="ru-RU" dirty="0" smtClean="0"/>
              <a:t>). </a:t>
            </a:r>
            <a:r>
              <a:rPr lang="ru-RU" dirty="0" err="1" smtClean="0"/>
              <a:t>Литофильді</a:t>
            </a:r>
            <a:r>
              <a:rPr lang="ru-RU" dirty="0" smtClean="0"/>
              <a:t> </a:t>
            </a:r>
            <a:r>
              <a:rPr lang="ru-RU" dirty="0" err="1" smtClean="0"/>
              <a:t>элементтердің хлориді</a:t>
            </a:r>
            <a:r>
              <a:rPr lang="ru-RU" dirty="0" smtClean="0"/>
              <a:t> </a:t>
            </a:r>
            <a:r>
              <a:rPr lang="ru-RU" dirty="0" smtClean="0">
                <a:hlinkClick r:id="rId2" tooltip="Су"/>
              </a:rPr>
              <a:t>суда</a:t>
            </a:r>
            <a:r>
              <a:rPr lang="ru-RU" dirty="0" smtClean="0"/>
              <a:t> </a:t>
            </a:r>
            <a:r>
              <a:rPr lang="ru-RU" dirty="0" err="1" smtClean="0"/>
              <a:t>жақсы ериді</a:t>
            </a:r>
            <a:r>
              <a:rPr lang="ru-RU" dirty="0" smtClean="0"/>
              <a:t>. </a:t>
            </a:r>
          </a:p>
          <a:p>
            <a:r>
              <a:rPr lang="ru-RU" dirty="0" err="1" smtClean="0"/>
              <a:t>Әр генерацияның минералдары</a:t>
            </a:r>
            <a:r>
              <a:rPr lang="ru-RU" dirty="0" smtClean="0"/>
              <a:t> </a:t>
            </a:r>
            <a:r>
              <a:rPr lang="ru-RU" dirty="0" err="1" smtClean="0"/>
              <a:t>бір-бірінен</a:t>
            </a:r>
            <a:r>
              <a:rPr lang="ru-RU" dirty="0" smtClean="0"/>
              <a:t> </a:t>
            </a:r>
            <a:r>
              <a:rPr lang="ru-RU" dirty="0" err="1" smtClean="0"/>
              <a:t>химиялық құрамымен және сыртқы белгілерімен</a:t>
            </a:r>
            <a:r>
              <a:rPr lang="ru-RU" dirty="0" smtClean="0"/>
              <a:t> – </a:t>
            </a:r>
            <a:r>
              <a:rPr lang="ru-RU" dirty="0" err="1" smtClean="0"/>
              <a:t>түсімен, түйірлердің өлшемімен, жақталуымен және </a:t>
            </a:r>
            <a:r>
              <a:rPr lang="ru-RU" dirty="0" smtClean="0"/>
              <a:t>т.б. </a:t>
            </a:r>
            <a:r>
              <a:rPr lang="ru-RU" dirty="0" err="1" smtClean="0"/>
              <a:t>ерекшеленеді</a:t>
            </a:r>
            <a:r>
              <a:rPr lang="ru-RU" dirty="0" smtClean="0"/>
              <a:t>. </a:t>
            </a:r>
            <a:r>
              <a:rPr lang="ru-RU" dirty="0" err="1" smtClean="0"/>
              <a:t>Мысалы</a:t>
            </a:r>
            <a:r>
              <a:rPr lang="ru-RU" dirty="0" smtClean="0"/>
              <a:t>, кварц </a:t>
            </a:r>
            <a:r>
              <a:rPr lang="ru-RU" dirty="0" err="1" smtClean="0"/>
              <a:t>ерте</a:t>
            </a:r>
            <a:r>
              <a:rPr lang="ru-RU" dirty="0" smtClean="0"/>
              <a:t> </a:t>
            </a:r>
            <a:r>
              <a:rPr lang="ru-RU" dirty="0" err="1" smtClean="0"/>
              <a:t>генерацияларында</a:t>
            </a:r>
            <a:r>
              <a:rPr lang="ru-RU" dirty="0" smtClean="0"/>
              <a:t> </a:t>
            </a:r>
            <a:r>
              <a:rPr lang="ru-RU" dirty="0" err="1" smtClean="0"/>
              <a:t>жиі</a:t>
            </a:r>
            <a:r>
              <a:rPr lang="ru-RU" dirty="0" smtClean="0"/>
              <a:t> </a:t>
            </a:r>
            <a:r>
              <a:rPr lang="ru-RU" dirty="0" err="1" smtClean="0"/>
              <a:t>сұр түсті </a:t>
            </a:r>
            <a:r>
              <a:rPr lang="ru-RU" dirty="0" smtClean="0"/>
              <a:t>, ал </a:t>
            </a:r>
            <a:r>
              <a:rPr lang="ru-RU" dirty="0" err="1" smtClean="0"/>
              <a:t>соңғыларда </a:t>
            </a:r>
            <a:r>
              <a:rPr lang="ru-RU" dirty="0" smtClean="0"/>
              <a:t>– </a:t>
            </a:r>
            <a:r>
              <a:rPr lang="ru-RU" dirty="0" err="1" smtClean="0"/>
              <a:t>ақ</a:t>
            </a:r>
            <a:r>
              <a:rPr lang="ru-RU" dirty="0" smtClean="0"/>
              <a:t>, </a:t>
            </a:r>
            <a:r>
              <a:rPr lang="ru-RU" dirty="0" err="1" smtClean="0"/>
              <a:t>және анық жақтанған және мөлдір болады</a:t>
            </a:r>
            <a:r>
              <a:rPr lang="ru-RU" dirty="0" smtClean="0"/>
              <a:t> (</a:t>
            </a:r>
            <a:r>
              <a:rPr lang="ru-RU" dirty="0" err="1" smtClean="0"/>
              <a:t>мөлдіртас</a:t>
            </a:r>
            <a:r>
              <a:rPr lang="ru-RU" dirty="0" smtClean="0"/>
              <a:t>).</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ФЛЮОРИТ</a:t>
            </a:r>
            <a:endParaRPr lang="ru-RU" dirty="0"/>
          </a:p>
        </p:txBody>
      </p:sp>
      <p:pic>
        <p:nvPicPr>
          <p:cNvPr id="4" name="Содержимое 3" descr="http://img0.liveinternet.ru/images/attach/c/7/94/780/94780200_f.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447800"/>
            <a:ext cx="4446249" cy="4525963"/>
          </a:xfrm>
          <a:prstGeom prst="rect">
            <a:avLst/>
          </a:prstGeom>
          <a:noFill/>
          <a:ln>
            <a:noFill/>
          </a:ln>
        </p:spPr>
      </p:pic>
      <p:sp>
        <p:nvSpPr>
          <p:cNvPr id="5" name="Прямоугольник 4"/>
          <p:cNvSpPr/>
          <p:nvPr/>
        </p:nvSpPr>
        <p:spPr>
          <a:xfrm>
            <a:off x="4572000" y="1600200"/>
            <a:ext cx="4572000" cy="4247317"/>
          </a:xfrm>
          <a:prstGeom prst="rect">
            <a:avLst/>
          </a:prstGeom>
        </p:spPr>
        <p:txBody>
          <a:bodyPr>
            <a:spAutoFit/>
          </a:bodyPr>
          <a:lstStyle/>
          <a:p>
            <a:r>
              <a:rPr lang="kk-KZ" dirty="0" smtClean="0"/>
              <a:t>CaF2. Қат. 4. Ү.с. 3,0–3,2. Жымд. анық. Түсі сулы-мөлдір, күлгін, жасыл, көгілдір, сары, қызғылт. Дәнді агрегаттар, друзалар, кристалдар, сирек жағдайда – жерлі массалар. Фторидтер класына жататын минерал. Сингониясы — текшелік, кристалдары — текше, кейде октаэдр, додекаэдр;агрегаттары — сеппе күйінде, тұтас түйірлімасса. Түсі — күлгін, жасыл, сары, көгілдір,түссіз; жылтырлығы — шыныдай;, жіктілігі жетілген, Гидротермалық және шөгінді жолмен қалыптасады. Флюорит металлургияда, оптикада пайдаланылады</a:t>
            </a: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СИЛИКАТТАР</a:t>
            </a:r>
            <a:endParaRPr lang="ru-RU" dirty="0"/>
          </a:p>
        </p:txBody>
      </p:sp>
      <p:sp>
        <p:nvSpPr>
          <p:cNvPr id="3" name="Содержимое 2"/>
          <p:cNvSpPr>
            <a:spLocks noGrp="1"/>
          </p:cNvSpPr>
          <p:nvPr>
            <p:ph idx="1"/>
          </p:nvPr>
        </p:nvSpPr>
        <p:spPr/>
        <p:txBody>
          <a:bodyPr>
            <a:normAutofit fontScale="85000" lnSpcReduction="10000"/>
          </a:bodyPr>
          <a:lstStyle/>
          <a:p>
            <a:r>
              <a:rPr lang="ru-RU" dirty="0" err="1" smtClean="0"/>
              <a:t>Силикаттар</a:t>
            </a:r>
            <a:r>
              <a:rPr lang="ru-RU" dirty="0" smtClean="0"/>
              <a:t> </a:t>
            </a:r>
            <a:r>
              <a:rPr lang="ru-RU" dirty="0" err="1" smtClean="0"/>
              <a:t>магмалық, метаморфтық, метасоматиттік</a:t>
            </a:r>
            <a:r>
              <a:rPr lang="ru-RU" dirty="0" smtClean="0"/>
              <a:t>, </a:t>
            </a:r>
            <a:r>
              <a:rPr lang="ru-RU" dirty="0" err="1" smtClean="0"/>
              <a:t>шөгіндік таужыныстар</a:t>
            </a:r>
            <a:r>
              <a:rPr lang="ru-RU" dirty="0" smtClean="0"/>
              <a:t> </a:t>
            </a:r>
            <a:r>
              <a:rPr lang="ru-RU" dirty="0" err="1" smtClean="0"/>
              <a:t>құраушы минералдары</a:t>
            </a:r>
            <a:r>
              <a:rPr lang="ru-RU" dirty="0" smtClean="0"/>
              <a:t> </a:t>
            </a:r>
            <a:r>
              <a:rPr lang="ru-RU" dirty="0" err="1" smtClean="0"/>
              <a:t>болады</a:t>
            </a:r>
            <a:r>
              <a:rPr lang="ru-RU" dirty="0" smtClean="0"/>
              <a:t>. </a:t>
            </a:r>
            <a:r>
              <a:rPr lang="ru-RU" dirty="0" err="1" smtClean="0"/>
              <a:t>Қабатты силикаттар</a:t>
            </a:r>
            <a:r>
              <a:rPr lang="ru-RU" dirty="0" smtClean="0"/>
              <a:t> (тальк, серпентин, </a:t>
            </a:r>
            <a:r>
              <a:rPr lang="ru-RU" dirty="0" err="1" smtClean="0"/>
              <a:t>хлориттер</a:t>
            </a:r>
            <a:r>
              <a:rPr lang="ru-RU" dirty="0" smtClean="0"/>
              <a:t>) – </a:t>
            </a:r>
            <a:r>
              <a:rPr lang="ru-RU" dirty="0" err="1" smtClean="0"/>
              <a:t>гидротермалық-метасоматитті өзгерген </a:t>
            </a:r>
            <a:r>
              <a:rPr lang="ru-RU" dirty="0" smtClean="0"/>
              <a:t>(</a:t>
            </a:r>
            <a:r>
              <a:rPr lang="ru-RU" dirty="0" err="1" smtClean="0"/>
              <a:t>метасоматиттік</a:t>
            </a:r>
            <a:r>
              <a:rPr lang="ru-RU" dirty="0" smtClean="0"/>
              <a:t>) </a:t>
            </a:r>
            <a:r>
              <a:rPr lang="ru-RU" dirty="0" err="1" smtClean="0"/>
              <a:t>таужыныстардың әдеттегі минералдары</a:t>
            </a:r>
            <a:r>
              <a:rPr lang="ru-RU" dirty="0" smtClean="0"/>
              <a:t>, </a:t>
            </a:r>
            <a:r>
              <a:rPr lang="ru-RU" dirty="0" err="1" smtClean="0"/>
              <a:t>олар</a:t>
            </a:r>
            <a:r>
              <a:rPr lang="ru-RU" dirty="0" smtClean="0"/>
              <a:t> </a:t>
            </a:r>
            <a:r>
              <a:rPr lang="ru-RU" dirty="0" err="1" smtClean="0"/>
              <a:t>бұл жағдайда аралдық және қаңқалы минералдардың гидролизденуінен</a:t>
            </a:r>
            <a:r>
              <a:rPr lang="ru-RU" dirty="0" smtClean="0"/>
              <a:t> </a:t>
            </a:r>
            <a:r>
              <a:rPr lang="ru-RU" dirty="0" err="1" smtClean="0"/>
              <a:t>пайда</a:t>
            </a:r>
            <a:r>
              <a:rPr lang="ru-RU" dirty="0" smtClean="0"/>
              <a:t> </a:t>
            </a:r>
            <a:r>
              <a:rPr lang="ru-RU" dirty="0" err="1" smtClean="0"/>
              <a:t>болады</a:t>
            </a:r>
            <a:r>
              <a:rPr lang="ru-RU" dirty="0" smtClean="0"/>
              <a:t>. </a:t>
            </a:r>
            <a:r>
              <a:rPr lang="ru-RU" dirty="0" err="1" smtClean="0"/>
              <a:t>Жер</a:t>
            </a:r>
            <a:r>
              <a:rPr lang="ru-RU" dirty="0" smtClean="0"/>
              <a:t> </a:t>
            </a:r>
            <a:r>
              <a:rPr lang="ru-RU" dirty="0" err="1" smtClean="0"/>
              <a:t>бетіндегі</a:t>
            </a:r>
            <a:r>
              <a:rPr lang="ru-RU" dirty="0" smtClean="0"/>
              <a:t> </a:t>
            </a:r>
            <a:r>
              <a:rPr lang="ru-RU" dirty="0" err="1" smtClean="0"/>
              <a:t>жағдайларда қабатты силикаттар</a:t>
            </a:r>
            <a:r>
              <a:rPr lang="ru-RU" dirty="0" smtClean="0"/>
              <a:t> </a:t>
            </a:r>
            <a:r>
              <a:rPr lang="ru-RU" dirty="0" err="1" smtClean="0"/>
              <a:t>және алюмосиликаттар</a:t>
            </a:r>
            <a:r>
              <a:rPr lang="ru-RU" dirty="0" smtClean="0"/>
              <a:t> (каолинит, монтмориллонит) </a:t>
            </a:r>
            <a:r>
              <a:rPr lang="ru-RU" dirty="0" err="1" smtClean="0"/>
              <a:t>пайда</a:t>
            </a:r>
            <a:r>
              <a:rPr lang="ru-RU" dirty="0" smtClean="0"/>
              <a:t> </a:t>
            </a:r>
            <a:r>
              <a:rPr lang="ru-RU" dirty="0" err="1" smtClean="0"/>
              <a:t>болады</a:t>
            </a:r>
            <a:r>
              <a:rPr lang="ru-RU" dirty="0" smtClean="0"/>
              <a:t>. </a:t>
            </a:r>
            <a:r>
              <a:rPr lang="ru-RU" dirty="0" err="1" smtClean="0"/>
              <a:t>Метаморфтық таужыныстарда</a:t>
            </a:r>
            <a:r>
              <a:rPr lang="ru-RU" dirty="0" smtClean="0"/>
              <a:t> – </a:t>
            </a:r>
            <a:r>
              <a:rPr lang="ru-RU" dirty="0" err="1" smtClean="0"/>
              <a:t>тақтатастарда және гнейстерде</a:t>
            </a:r>
            <a:r>
              <a:rPr lang="ru-RU" dirty="0" smtClean="0"/>
              <a:t> </a:t>
            </a:r>
            <a:r>
              <a:rPr lang="ru-RU" dirty="0" err="1" smtClean="0"/>
              <a:t>силикаттар</a:t>
            </a:r>
            <a:r>
              <a:rPr lang="ru-RU" dirty="0" smtClean="0"/>
              <a:t> </a:t>
            </a:r>
            <a:r>
              <a:rPr lang="ru-RU" dirty="0" err="1" smtClean="0"/>
              <a:t>кең тараған </a:t>
            </a:r>
            <a:r>
              <a:rPr lang="ru-RU" dirty="0" smtClean="0"/>
              <a:t>(</a:t>
            </a:r>
            <a:r>
              <a:rPr lang="ru-RU" dirty="0" err="1" smtClean="0"/>
              <a:t>анартас</a:t>
            </a:r>
            <a:r>
              <a:rPr lang="ru-RU" dirty="0" smtClean="0"/>
              <a:t>, </a:t>
            </a:r>
            <a:r>
              <a:rPr lang="ru-RU" dirty="0" err="1" smtClean="0"/>
              <a:t>дистен</a:t>
            </a:r>
            <a:r>
              <a:rPr lang="ru-RU" dirty="0" smtClean="0"/>
              <a:t>, хлорит </a:t>
            </a:r>
            <a:r>
              <a:rPr lang="ru-RU" dirty="0" err="1" smtClean="0"/>
              <a:t>және </a:t>
            </a:r>
            <a:r>
              <a:rPr lang="ru-RU" dirty="0" smtClean="0"/>
              <a:t>т.б.). </a:t>
            </a:r>
            <a:r>
              <a:rPr lang="ru-RU" dirty="0" err="1" smtClean="0"/>
              <a:t>Эндогендік</a:t>
            </a:r>
            <a:r>
              <a:rPr lang="ru-RU" dirty="0" smtClean="0"/>
              <a:t> </a:t>
            </a:r>
            <a:r>
              <a:rPr lang="ru-RU" dirty="0" err="1" smtClean="0"/>
              <a:t>силикаттар</a:t>
            </a:r>
            <a:r>
              <a:rPr lang="ru-RU" dirty="0" smtClean="0"/>
              <a:t>, </a:t>
            </a:r>
            <a:r>
              <a:rPr lang="ru-RU" dirty="0" err="1" smtClean="0"/>
              <a:t>әсіресе қаңқалы алюмосиликаттар</a:t>
            </a:r>
            <a:r>
              <a:rPr lang="ru-RU" dirty="0" smtClean="0"/>
              <a:t> (дала </a:t>
            </a:r>
            <a:r>
              <a:rPr lang="ru-RU" dirty="0" err="1" smtClean="0"/>
              <a:t>шпаттары</a:t>
            </a:r>
            <a:r>
              <a:rPr lang="ru-RU" dirty="0" smtClean="0"/>
              <a:t>)</a:t>
            </a:r>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7500" lnSpcReduction="20000"/>
          </a:bodyPr>
          <a:lstStyle/>
          <a:p>
            <a:r>
              <a:rPr lang="ru-RU" dirty="0" smtClean="0"/>
              <a:t> </a:t>
            </a:r>
            <a:r>
              <a:rPr lang="ru-RU" dirty="0" err="1" smtClean="0"/>
              <a:t>Аралдық силикаттардың құрылымы тығыз қалануға жақын болса</a:t>
            </a:r>
            <a:r>
              <a:rPr lang="ru-RU" dirty="0" smtClean="0"/>
              <a:t>, </a:t>
            </a:r>
            <a:r>
              <a:rPr lang="ru-RU" dirty="0" err="1" smtClean="0"/>
              <a:t>олар</a:t>
            </a:r>
            <a:r>
              <a:rPr lang="ru-RU" dirty="0" smtClean="0"/>
              <a:t> </a:t>
            </a:r>
            <a:r>
              <a:rPr lang="ru-RU" dirty="0" err="1" smtClean="0"/>
              <a:t>үлкенірек тығыздықпен, жоғарғы қаттылықпен айырылады</a:t>
            </a:r>
            <a:r>
              <a:rPr lang="ru-RU" dirty="0" smtClean="0"/>
              <a:t>. </a:t>
            </a:r>
          </a:p>
          <a:p>
            <a:r>
              <a:rPr lang="ru-RU" dirty="0" err="1" smtClean="0"/>
              <a:t>Керісінше</a:t>
            </a:r>
            <a:r>
              <a:rPr lang="ru-RU" dirty="0" smtClean="0"/>
              <a:t>, </a:t>
            </a:r>
            <a:r>
              <a:rPr lang="ru-RU" dirty="0" err="1" smtClean="0"/>
              <a:t>қаңқалы алюмосиликаттар</a:t>
            </a:r>
            <a:r>
              <a:rPr lang="ru-RU" dirty="0" smtClean="0"/>
              <a:t> </a:t>
            </a:r>
            <a:r>
              <a:rPr lang="ru-RU" dirty="0" err="1" smtClean="0"/>
              <a:t>ең төмен тығыздыққа және төменірек қаттылықа ие</a:t>
            </a:r>
            <a:r>
              <a:rPr lang="ru-RU" dirty="0" smtClean="0"/>
              <a:t>. </a:t>
            </a:r>
            <a:r>
              <a:rPr lang="ru-RU" dirty="0" err="1" smtClean="0"/>
              <a:t>Ең төменгі қаттылыққа қабатты силикаттар</a:t>
            </a:r>
            <a:r>
              <a:rPr lang="ru-RU" dirty="0" smtClean="0"/>
              <a:t> </a:t>
            </a:r>
            <a:r>
              <a:rPr lang="ru-RU" dirty="0" err="1" smtClean="0"/>
              <a:t>ие</a:t>
            </a:r>
            <a:r>
              <a:rPr lang="ru-RU" dirty="0" smtClean="0"/>
              <a:t>.</a:t>
            </a:r>
          </a:p>
          <a:p>
            <a:r>
              <a:rPr lang="ru-RU" dirty="0" smtClean="0"/>
              <a:t> </a:t>
            </a:r>
            <a:r>
              <a:rPr lang="ru-RU" dirty="0" err="1" smtClean="0"/>
              <a:t>Қаттылық, ионды</a:t>
            </a:r>
            <a:r>
              <a:rPr lang="ru-RU" dirty="0" smtClean="0"/>
              <a:t> </a:t>
            </a:r>
            <a:r>
              <a:rPr lang="ru-RU" dirty="0" err="1" smtClean="0"/>
              <a:t>байланысы</a:t>
            </a:r>
            <a:r>
              <a:rPr lang="ru-RU" dirty="0" smtClean="0"/>
              <a:t> бар </a:t>
            </a:r>
            <a:r>
              <a:rPr lang="ru-RU" dirty="0" err="1" smtClean="0"/>
              <a:t>алюмосиликаттардан</a:t>
            </a:r>
            <a:r>
              <a:rPr lang="ru-RU" dirty="0" smtClean="0"/>
              <a:t> (</a:t>
            </a:r>
            <a:r>
              <a:rPr lang="ru-RU" dirty="0" err="1" smtClean="0"/>
              <a:t>слюдалардан</a:t>
            </a:r>
            <a:r>
              <a:rPr lang="ru-RU" dirty="0" smtClean="0"/>
              <a:t>) </a:t>
            </a:r>
            <a:r>
              <a:rPr lang="ru-RU" dirty="0" err="1" smtClean="0"/>
              <a:t>ван-дер-ваальстық байланысы</a:t>
            </a:r>
            <a:r>
              <a:rPr lang="ru-RU" dirty="0" smtClean="0"/>
              <a:t> </a:t>
            </a:r>
            <a:r>
              <a:rPr lang="ru-RU" dirty="0" err="1" smtClean="0"/>
              <a:t>бар</a:t>
            </a:r>
            <a:r>
              <a:rPr lang="ru-RU" dirty="0" smtClean="0"/>
              <a:t> </a:t>
            </a:r>
            <a:r>
              <a:rPr lang="ru-RU" dirty="0" err="1" smtClean="0"/>
              <a:t>силикаттарға </a:t>
            </a:r>
            <a:r>
              <a:rPr lang="ru-RU" dirty="0" smtClean="0"/>
              <a:t>(</a:t>
            </a:r>
            <a:r>
              <a:rPr lang="ru-RU" dirty="0" err="1" smtClean="0"/>
              <a:t>хлориттер</a:t>
            </a:r>
            <a:r>
              <a:rPr lang="ru-RU" dirty="0" smtClean="0"/>
              <a:t>, тальк, </a:t>
            </a:r>
            <a:r>
              <a:rPr lang="ru-RU" dirty="0" err="1" smtClean="0"/>
              <a:t>сазды</a:t>
            </a:r>
            <a:r>
              <a:rPr lang="ru-RU" dirty="0" smtClean="0"/>
              <a:t> </a:t>
            </a:r>
            <a:r>
              <a:rPr lang="ru-RU" dirty="0" err="1" smtClean="0"/>
              <a:t>минералдар</a:t>
            </a:r>
            <a:r>
              <a:rPr lang="ru-RU" dirty="0" smtClean="0"/>
              <a:t>) </a:t>
            </a:r>
            <a:r>
              <a:rPr lang="ru-RU" dirty="0" err="1" smtClean="0"/>
              <a:t>дейін</a:t>
            </a:r>
            <a:r>
              <a:rPr lang="ru-RU" dirty="0" smtClean="0"/>
              <a:t>, </a:t>
            </a:r>
            <a:r>
              <a:rPr lang="ru-RU" dirty="0" err="1" smtClean="0"/>
              <a:t>заңды түрде төмендейді.</a:t>
            </a:r>
            <a:endParaRPr lang="ru-RU" dirty="0" smtClean="0"/>
          </a:p>
          <a:p>
            <a:r>
              <a:rPr lang="ru-RU" dirty="0" smtClean="0"/>
              <a:t> </a:t>
            </a:r>
            <a:r>
              <a:rPr lang="ru-RU" dirty="0" err="1" smtClean="0"/>
              <a:t>Қабатты силикаттарға жиі</a:t>
            </a:r>
            <a:r>
              <a:rPr lang="ru-RU" dirty="0" smtClean="0"/>
              <a:t> аса </a:t>
            </a:r>
            <a:r>
              <a:rPr lang="ru-RU" dirty="0" err="1" smtClean="0"/>
              <a:t>жетілген</a:t>
            </a:r>
            <a:r>
              <a:rPr lang="ru-RU" dirty="0" smtClean="0"/>
              <a:t> </a:t>
            </a:r>
            <a:r>
              <a:rPr lang="ru-RU" dirty="0" err="1" smtClean="0"/>
              <a:t>жымдастық тән</a:t>
            </a:r>
            <a:r>
              <a:rPr lang="ru-RU" dirty="0" smtClean="0"/>
              <a:t>. </a:t>
            </a:r>
            <a:r>
              <a:rPr lang="ru-RU" dirty="0" err="1" smtClean="0"/>
              <a:t>Бұл </a:t>
            </a:r>
            <a:r>
              <a:rPr lang="ru-RU" dirty="0" smtClean="0"/>
              <a:t>кремний </a:t>
            </a:r>
            <a:r>
              <a:rPr lang="ru-RU" dirty="0" err="1" smtClean="0"/>
              <a:t>оттекті</a:t>
            </a:r>
            <a:r>
              <a:rPr lang="ru-RU" dirty="0" smtClean="0"/>
              <a:t> </a:t>
            </a:r>
            <a:r>
              <a:rPr lang="ru-RU" dirty="0" err="1" smtClean="0"/>
              <a:t>тетраэдрдің </a:t>
            </a:r>
            <a:r>
              <a:rPr lang="ru-RU" dirty="0" smtClean="0"/>
              <a:t>атом </a:t>
            </a:r>
            <a:r>
              <a:rPr lang="ru-RU" dirty="0" err="1" smtClean="0"/>
              <a:t>арасындағы байланыстың өте берік</a:t>
            </a:r>
            <a:r>
              <a:rPr lang="ru-RU" dirty="0" smtClean="0"/>
              <a:t> </a:t>
            </a:r>
            <a:r>
              <a:rPr lang="ru-RU" dirty="0" err="1" smtClean="0"/>
              <a:t>болуымен</a:t>
            </a:r>
            <a:r>
              <a:rPr lang="ru-RU" dirty="0" smtClean="0"/>
              <a:t>, ал </a:t>
            </a:r>
            <a:r>
              <a:rPr lang="ru-RU" dirty="0" err="1" smtClean="0"/>
              <a:t>қабаттар арасында</a:t>
            </a:r>
            <a:r>
              <a:rPr lang="ru-RU" dirty="0" smtClean="0"/>
              <a:t> – </a:t>
            </a:r>
            <a:r>
              <a:rPr lang="ru-RU" dirty="0" err="1" smtClean="0"/>
              <a:t>әлсіздеу болғанымен байланысты</a:t>
            </a:r>
            <a:r>
              <a:rPr lang="ru-RU" dirty="0" smtClean="0"/>
              <a:t>. </a:t>
            </a:r>
          </a:p>
          <a:p>
            <a:r>
              <a:rPr lang="ru-RU" dirty="0" err="1" smtClean="0"/>
              <a:t>Сонымен</a:t>
            </a:r>
            <a:r>
              <a:rPr lang="ru-RU" dirty="0" smtClean="0"/>
              <a:t> осы </a:t>
            </a:r>
            <a:r>
              <a:rPr lang="ru-RU" dirty="0" err="1" smtClean="0"/>
              <a:t>минералдарды</a:t>
            </a:r>
            <a:r>
              <a:rPr lang="ru-RU" dirty="0" smtClean="0"/>
              <a:t> </a:t>
            </a:r>
            <a:r>
              <a:rPr lang="ru-RU" dirty="0" err="1" smtClean="0"/>
              <a:t>қабат бойынша</a:t>
            </a:r>
            <a:r>
              <a:rPr lang="ru-RU" dirty="0" smtClean="0"/>
              <a:t> </a:t>
            </a:r>
            <a:r>
              <a:rPr lang="ru-RU" dirty="0" err="1" smtClean="0"/>
              <a:t>ажыратуға жеңілірек болады</a:t>
            </a:r>
            <a:r>
              <a:rPr lang="ru-RU" dirty="0" smtClean="0"/>
              <a:t>, </a:t>
            </a:r>
            <a:r>
              <a:rPr lang="ru-RU" dirty="0" err="1" smtClean="0"/>
              <a:t>осы</a:t>
            </a:r>
            <a:r>
              <a:rPr lang="ru-RU" dirty="0" smtClean="0"/>
              <a:t> </a:t>
            </a:r>
            <a:r>
              <a:rPr lang="ru-RU" dirty="0" err="1" smtClean="0"/>
              <a:t>қасиет оның </a:t>
            </a:r>
            <a:r>
              <a:rPr lang="ru-RU" dirty="0" smtClean="0"/>
              <a:t>аса </a:t>
            </a:r>
            <a:r>
              <a:rPr lang="ru-RU" dirty="0" err="1" smtClean="0"/>
              <a:t>жетілген</a:t>
            </a:r>
            <a:r>
              <a:rPr lang="ru-RU" dirty="0" smtClean="0"/>
              <a:t> </a:t>
            </a:r>
            <a:r>
              <a:rPr lang="ru-RU" dirty="0" err="1" smtClean="0"/>
              <a:t>жымдастығын белгілейді</a:t>
            </a:r>
            <a:r>
              <a:rPr lang="ru-RU" dirty="0" smtClean="0"/>
              <a:t>.</a:t>
            </a:r>
            <a:endParaRPr lang="ru-RU"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ОРТОКЛАЗ</a:t>
            </a:r>
            <a:endParaRPr lang="ru-RU" dirty="0"/>
          </a:p>
        </p:txBody>
      </p:sp>
      <p:pic>
        <p:nvPicPr>
          <p:cNvPr id="4" name="Содержимое 3" descr="http://www.ecosystema.ru/08nature/min/1_6_12_5_3_2.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524000"/>
            <a:ext cx="3810000" cy="3429000"/>
          </a:xfrm>
          <a:prstGeom prst="rect">
            <a:avLst/>
          </a:prstGeom>
          <a:noFill/>
          <a:ln>
            <a:noFill/>
          </a:ln>
        </p:spPr>
      </p:pic>
      <p:sp>
        <p:nvSpPr>
          <p:cNvPr id="5" name="Прямоугольник 4"/>
          <p:cNvSpPr/>
          <p:nvPr/>
        </p:nvSpPr>
        <p:spPr>
          <a:xfrm>
            <a:off x="4191000" y="1447800"/>
            <a:ext cx="4953000" cy="3693319"/>
          </a:xfrm>
          <a:prstGeom prst="rect">
            <a:avLst/>
          </a:prstGeom>
        </p:spPr>
        <p:txBody>
          <a:bodyPr wrap="square">
            <a:spAutoFit/>
          </a:bodyPr>
          <a:lstStyle/>
          <a:p>
            <a:r>
              <a:rPr lang="kk-KZ" dirty="0" smtClean="0"/>
              <a:t>Силикаттар класының дала шпаттары тобындағы </a:t>
            </a:r>
            <a:r>
              <a:rPr lang="kk-KZ" dirty="0" smtClean="0">
                <a:hlinkClick r:id="rId3" tooltip="Минерал"/>
              </a:rPr>
              <a:t>минерал</a:t>
            </a:r>
            <a:r>
              <a:rPr lang="kk-KZ" dirty="0" smtClean="0"/>
              <a:t>. Хим. формуласы: [[K[AlSі3O8]]]. Басты қоспалары K2O (16,9%), Al2O3 (18,4%), SіO2 (64,7%), қосымша Na2O, CaO, аз мөлшерде ВаО, FeO, Fe2O3, т.б. кездеседі. Моноклиндік сингония да кристалданады. Жеке кристалдары </a:t>
            </a:r>
            <a:r>
              <a:rPr lang="kk-KZ" dirty="0" smtClean="0">
                <a:hlinkClick r:id="rId4" tooltip="Призма"/>
              </a:rPr>
              <a:t>призма</a:t>
            </a:r>
            <a:r>
              <a:rPr lang="kk-KZ" dirty="0" smtClean="0"/>
              <a:t> тәрізді, телқосақтары жиі кездеседі, ал кристалдық агрегаттары түйірлі, тұтас масса түрінде болады. Түсі ақшыл-қызғылт, қоңырқай сары, кейде қызыл, шыныдай жылтыр, тығызд. 2,5 – 2,6 г/см3, қатт. 6 – 6,5. </a:t>
            </a:r>
            <a:endParaRPr lang="ru-RU" dirty="0"/>
          </a:p>
        </p:txBody>
      </p:sp>
      <p:sp>
        <p:nvSpPr>
          <p:cNvPr id="6" name="Прямоугольник 5"/>
          <p:cNvSpPr/>
          <p:nvPr/>
        </p:nvSpPr>
        <p:spPr>
          <a:xfrm>
            <a:off x="381000" y="5103674"/>
            <a:ext cx="8534400" cy="1754326"/>
          </a:xfrm>
          <a:prstGeom prst="rect">
            <a:avLst/>
          </a:prstGeom>
        </p:spPr>
        <p:txBody>
          <a:bodyPr wrap="square">
            <a:spAutoFit/>
          </a:bodyPr>
          <a:lstStyle/>
          <a:p>
            <a:r>
              <a:rPr lang="kk-KZ" dirty="0" smtClean="0">
                <a:hlinkClick r:id="rId5" tooltip="Гранит"/>
              </a:rPr>
              <a:t>Гранит</a:t>
            </a:r>
            <a:r>
              <a:rPr lang="kk-KZ" dirty="0" smtClean="0"/>
              <a:t>, гранит-порфир, кварцты-порфир, сиенит, гнейс, кристалды тақтатастарда негізгі жыныс құраушы басты </a:t>
            </a:r>
            <a:r>
              <a:rPr lang="kk-KZ" dirty="0" smtClean="0">
                <a:hlinkClick r:id="rId3" tooltip="Минерал"/>
              </a:rPr>
              <a:t>минерал</a:t>
            </a:r>
            <a:r>
              <a:rPr lang="kk-KZ" dirty="0" smtClean="0"/>
              <a:t>. О. қышқыл және сілтілі </a:t>
            </a:r>
            <a:r>
              <a:rPr lang="kk-KZ" dirty="0" smtClean="0">
                <a:hlinkClick r:id="rId6" tooltip="Магма"/>
              </a:rPr>
              <a:t>магмалық</a:t>
            </a:r>
            <a:r>
              <a:rPr lang="kk-KZ" dirty="0" smtClean="0"/>
              <a:t> тау жыныстар, пегматиттердің құрамында болады. О-бен бірге </a:t>
            </a:r>
            <a:r>
              <a:rPr lang="kk-KZ" dirty="0" smtClean="0">
                <a:hlinkClick r:id="rId7" tooltip="Кварц"/>
              </a:rPr>
              <a:t>кварц</a:t>
            </a:r>
            <a:r>
              <a:rPr lang="kk-KZ" dirty="0" smtClean="0"/>
              <a:t>, </a:t>
            </a:r>
            <a:r>
              <a:rPr lang="kk-KZ" dirty="0" smtClean="0">
                <a:hlinkClick r:id="rId8" tooltip="Мусковит"/>
              </a:rPr>
              <a:t>мусковит</a:t>
            </a:r>
            <a:r>
              <a:rPr lang="kk-KZ" dirty="0" smtClean="0"/>
              <a:t>, </a:t>
            </a:r>
            <a:r>
              <a:rPr lang="kk-KZ" dirty="0" smtClean="0">
                <a:hlinkClick r:id="rId9" tooltip="Биотит"/>
              </a:rPr>
              <a:t>биотит</a:t>
            </a:r>
            <a:r>
              <a:rPr lang="kk-KZ" dirty="0" smtClean="0"/>
              <a:t>, хлорит, </a:t>
            </a:r>
            <a:r>
              <a:rPr lang="kk-KZ" dirty="0" smtClean="0">
                <a:hlinkClick r:id="rId10" tooltip="Агат"/>
              </a:rPr>
              <a:t>агат</a:t>
            </a:r>
            <a:r>
              <a:rPr lang="kk-KZ" dirty="0" smtClean="0"/>
              <a:t>,олигоклаз, турмалин, т.б. минералдар кездеседі. О. шыны және керамика өндірісінің шикізаты ретінде қолданылады. </a:t>
            </a:r>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КИАНИТ</a:t>
            </a:r>
            <a:endParaRPr lang="ru-RU" dirty="0"/>
          </a:p>
        </p:txBody>
      </p:sp>
      <p:pic>
        <p:nvPicPr>
          <p:cNvPr id="119810" name="Picture 2" descr="https://upload.wikimedia.org/wikipedia/commons/0/00/Kyanite_crystals.jpg"/>
          <p:cNvPicPr>
            <a:picLocks noChangeAspect="1" noChangeArrowheads="1"/>
          </p:cNvPicPr>
          <p:nvPr/>
        </p:nvPicPr>
        <p:blipFill>
          <a:blip r:embed="rId2" cstate="print"/>
          <a:srcRect/>
          <a:stretch>
            <a:fillRect/>
          </a:stretch>
        </p:blipFill>
        <p:spPr bwMode="auto">
          <a:xfrm>
            <a:off x="228600" y="1371600"/>
            <a:ext cx="4699000" cy="3524250"/>
          </a:xfrm>
          <a:prstGeom prst="rect">
            <a:avLst/>
          </a:prstGeom>
          <a:noFill/>
        </p:spPr>
      </p:pic>
      <p:sp>
        <p:nvSpPr>
          <p:cNvPr id="5" name="Прямоугольник 4"/>
          <p:cNvSpPr/>
          <p:nvPr/>
        </p:nvSpPr>
        <p:spPr>
          <a:xfrm>
            <a:off x="4953000" y="1600200"/>
            <a:ext cx="4191000" cy="3139321"/>
          </a:xfrm>
          <a:prstGeom prst="rect">
            <a:avLst/>
          </a:prstGeom>
        </p:spPr>
        <p:txBody>
          <a:bodyPr wrap="square">
            <a:spAutoFit/>
          </a:bodyPr>
          <a:lstStyle/>
          <a:p>
            <a:r>
              <a:rPr lang="ru-RU" dirty="0" err="1" smtClean="0"/>
              <a:t>Химиялық формуласы</a:t>
            </a:r>
            <a:r>
              <a:rPr lang="ru-RU" dirty="0" smtClean="0"/>
              <a:t>: А</a:t>
            </a:r>
            <a:r>
              <a:rPr lang="en-US" dirty="0" smtClean="0"/>
              <a:t>l2[S</a:t>
            </a:r>
            <a:r>
              <a:rPr lang="ru-RU" dirty="0" err="1" smtClean="0"/>
              <a:t>і</a:t>
            </a:r>
            <a:r>
              <a:rPr lang="en-US" dirty="0" smtClean="0"/>
              <a:t>O4]O. </a:t>
            </a:r>
            <a:r>
              <a:rPr lang="ru-RU" dirty="0" err="1" smtClean="0"/>
              <a:t>Сингониясы</a:t>
            </a:r>
            <a:r>
              <a:rPr lang="ru-RU" dirty="0" smtClean="0"/>
              <a:t> </a:t>
            </a:r>
            <a:r>
              <a:rPr lang="ru-RU" dirty="0" err="1" smtClean="0"/>
              <a:t>триклиндік</a:t>
            </a:r>
            <a:r>
              <a:rPr lang="ru-RU" dirty="0" smtClean="0"/>
              <a:t>, </a:t>
            </a:r>
            <a:r>
              <a:rPr lang="ru-RU" dirty="0" err="1" smtClean="0"/>
              <a:t>кристалдары</a:t>
            </a:r>
            <a:r>
              <a:rPr lang="ru-RU" dirty="0" smtClean="0"/>
              <a:t> </a:t>
            </a:r>
            <a:r>
              <a:rPr lang="ru-RU" dirty="0" err="1" smtClean="0"/>
              <a:t>баған, тақта тәрізді.</a:t>
            </a:r>
            <a:r>
              <a:rPr lang="ru-RU" dirty="0" smtClean="0"/>
              <a:t> </a:t>
            </a:r>
            <a:r>
              <a:rPr lang="ru-RU" dirty="0" err="1" smtClean="0"/>
              <a:t>Түсі </a:t>
            </a:r>
            <a:r>
              <a:rPr lang="ru-RU" dirty="0" smtClean="0"/>
              <a:t>— </a:t>
            </a:r>
            <a:r>
              <a:rPr lang="ru-RU" dirty="0" err="1" smtClean="0"/>
              <a:t>көгілдір, көк, кейде</a:t>
            </a:r>
            <a:r>
              <a:rPr lang="ru-RU" dirty="0" smtClean="0"/>
              <a:t> </a:t>
            </a:r>
            <a:r>
              <a:rPr lang="ru-RU" dirty="0" err="1" smtClean="0"/>
              <a:t>жасыл</a:t>
            </a:r>
            <a:r>
              <a:rPr lang="ru-RU" dirty="0" smtClean="0"/>
              <a:t>, </a:t>
            </a:r>
            <a:r>
              <a:rPr lang="ru-RU" dirty="0" err="1" smtClean="0"/>
              <a:t>сары</a:t>
            </a:r>
            <a:r>
              <a:rPr lang="ru-RU" dirty="0" smtClean="0"/>
              <a:t>, </a:t>
            </a:r>
            <a:r>
              <a:rPr lang="ru-RU" dirty="0" err="1" smtClean="0"/>
              <a:t>түссіз, қара, жылтырлығы </a:t>
            </a:r>
            <a:r>
              <a:rPr lang="ru-RU" dirty="0" smtClean="0"/>
              <a:t>— </a:t>
            </a:r>
            <a:r>
              <a:rPr lang="ru-RU" dirty="0" err="1" smtClean="0"/>
              <a:t>шыныдай</a:t>
            </a:r>
            <a:r>
              <a:rPr lang="ru-RU" dirty="0" smtClean="0"/>
              <a:t>, </a:t>
            </a:r>
            <a:r>
              <a:rPr lang="ru-RU" dirty="0" err="1" smtClean="0"/>
              <a:t>қаттылығы </a:t>
            </a:r>
            <a:r>
              <a:rPr lang="ru-RU" dirty="0" smtClean="0"/>
              <a:t>(010),(110) </a:t>
            </a:r>
            <a:r>
              <a:rPr lang="ru-RU" dirty="0" err="1" smtClean="0"/>
              <a:t>жақтарында </a:t>
            </a:r>
            <a:r>
              <a:rPr lang="ru-RU" dirty="0" smtClean="0"/>
              <a:t>— 7, (100)—4.5, </a:t>
            </a:r>
            <a:r>
              <a:rPr lang="ru-RU" dirty="0" err="1" smtClean="0"/>
              <a:t>жіктілігі</a:t>
            </a:r>
            <a:r>
              <a:rPr lang="ru-RU" dirty="0" smtClean="0"/>
              <a:t> </a:t>
            </a:r>
            <a:r>
              <a:rPr lang="ru-RU" dirty="0" err="1" smtClean="0"/>
              <a:t>жетілген</a:t>
            </a:r>
            <a:r>
              <a:rPr lang="ru-RU" dirty="0" smtClean="0"/>
              <a:t>, </a:t>
            </a:r>
            <a:r>
              <a:rPr lang="ru-RU" dirty="0" err="1" smtClean="0"/>
              <a:t>меншікті</a:t>
            </a:r>
            <a:r>
              <a:rPr lang="ru-RU" dirty="0" smtClean="0"/>
              <a:t> </a:t>
            </a:r>
            <a:r>
              <a:rPr lang="ru-RU" dirty="0" err="1" smtClean="0"/>
              <a:t>салмағы </a:t>
            </a:r>
            <a:r>
              <a:rPr lang="ru-RU" dirty="0" smtClean="0"/>
              <a:t>— 3,56-3,68. К. </a:t>
            </a:r>
            <a:r>
              <a:rPr lang="ru-RU" dirty="0" err="1" smtClean="0"/>
              <a:t>аймактық метаморфизмде</a:t>
            </a:r>
            <a:r>
              <a:rPr lang="ru-RU" dirty="0" smtClean="0"/>
              <a:t> </a:t>
            </a:r>
            <a:r>
              <a:rPr lang="ru-RU" dirty="0" err="1" smtClean="0"/>
              <a:t>жоғары қысымда алюминийі</a:t>
            </a:r>
            <a:r>
              <a:rPr lang="ru-RU" dirty="0" smtClean="0"/>
              <a:t> </a:t>
            </a:r>
            <a:r>
              <a:rPr lang="ru-RU" dirty="0" err="1" smtClean="0"/>
              <a:t>көп </a:t>
            </a:r>
            <a:r>
              <a:rPr lang="ru-RU" dirty="0" err="1" smtClean="0">
                <a:hlinkClick r:id="rId3" tooltip="Тау жынысы"/>
              </a:rPr>
              <a:t>тау</a:t>
            </a:r>
            <a:r>
              <a:rPr lang="ru-RU" dirty="0" smtClean="0">
                <a:hlinkClick r:id="rId3" tooltip="Тау жынысы"/>
              </a:rPr>
              <a:t> </a:t>
            </a:r>
            <a:r>
              <a:rPr lang="ru-RU" dirty="0" err="1" smtClean="0">
                <a:hlinkClick r:id="rId3" tooltip="Тау жынысы"/>
              </a:rPr>
              <a:t>жынысытарда</a:t>
            </a:r>
            <a:r>
              <a:rPr lang="ru-RU" dirty="0" smtClean="0"/>
              <a:t> </a:t>
            </a:r>
            <a:r>
              <a:rPr lang="ru-RU" dirty="0" err="1" smtClean="0"/>
              <a:t>пайда</a:t>
            </a:r>
            <a:r>
              <a:rPr lang="ru-RU" dirty="0" smtClean="0"/>
              <a:t> </a:t>
            </a:r>
            <a:r>
              <a:rPr lang="ru-RU" dirty="0" err="1" smtClean="0"/>
              <a:t>болады</a:t>
            </a:r>
            <a:r>
              <a:rPr lang="ru-RU" dirty="0" smtClean="0"/>
              <a:t>. </a:t>
            </a:r>
          </a:p>
        </p:txBody>
      </p:sp>
      <p:sp>
        <p:nvSpPr>
          <p:cNvPr id="6" name="Прямоугольник 5"/>
          <p:cNvSpPr/>
          <p:nvPr/>
        </p:nvSpPr>
        <p:spPr>
          <a:xfrm>
            <a:off x="304800" y="5029200"/>
            <a:ext cx="8077200" cy="1200329"/>
          </a:xfrm>
          <a:prstGeom prst="rect">
            <a:avLst/>
          </a:prstGeom>
        </p:spPr>
        <p:txBody>
          <a:bodyPr wrap="square">
            <a:spAutoFit/>
          </a:bodyPr>
          <a:lstStyle/>
          <a:p>
            <a:r>
              <a:rPr lang="ru-RU" dirty="0" err="1" smtClean="0"/>
              <a:t>Жаратылысы</a:t>
            </a:r>
            <a:r>
              <a:rPr lang="ru-RU" dirty="0" smtClean="0"/>
              <a:t>. Кианит — </a:t>
            </a:r>
            <a:r>
              <a:rPr lang="ru-RU" dirty="0" err="1" smtClean="0"/>
              <a:t>метаморфизмның терең зоналарындағы тығыз тастардың және бірсыпыра</a:t>
            </a:r>
            <a:r>
              <a:rPr lang="ru-RU" dirty="0" smtClean="0"/>
              <a:t> </a:t>
            </a:r>
            <a:r>
              <a:rPr lang="ru-RU" dirty="0" err="1" smtClean="0"/>
              <a:t>пегматиттік</a:t>
            </a:r>
            <a:r>
              <a:rPr lang="ru-RU" dirty="0" smtClean="0"/>
              <a:t> </a:t>
            </a:r>
            <a:r>
              <a:rPr lang="ru-RU" dirty="0" err="1" smtClean="0"/>
              <a:t>желілердің негізгі</a:t>
            </a:r>
            <a:r>
              <a:rPr lang="ru-RU" dirty="0" smtClean="0"/>
              <a:t> минералы. </a:t>
            </a:r>
            <a:r>
              <a:rPr lang="ru-RU" dirty="0" err="1" smtClean="0"/>
              <a:t>КСРО-да</a:t>
            </a:r>
            <a:r>
              <a:rPr lang="ru-RU" dirty="0" smtClean="0"/>
              <a:t> </a:t>
            </a:r>
            <a:r>
              <a:rPr lang="ru-RU" dirty="0" err="1" smtClean="0"/>
              <a:t>дистеннін</a:t>
            </a:r>
            <a:r>
              <a:rPr lang="ru-RU" dirty="0" smtClean="0"/>
              <a:t> </a:t>
            </a:r>
            <a:r>
              <a:rPr lang="ru-RU" dirty="0" err="1" smtClean="0"/>
              <a:t>бірсыпыра</a:t>
            </a:r>
            <a:r>
              <a:rPr lang="ru-RU" dirty="0" smtClean="0"/>
              <a:t> </a:t>
            </a:r>
            <a:r>
              <a:rPr lang="ru-RU" dirty="0" err="1" smtClean="0"/>
              <a:t>ірі</a:t>
            </a:r>
            <a:r>
              <a:rPr lang="ru-RU" dirty="0" smtClean="0"/>
              <a:t> </a:t>
            </a:r>
            <a:r>
              <a:rPr lang="ru-RU" dirty="0" err="1" smtClean="0"/>
              <a:t>кендері</a:t>
            </a:r>
            <a:r>
              <a:rPr lang="ru-RU" dirty="0" smtClean="0"/>
              <a:t> </a:t>
            </a:r>
            <a:r>
              <a:rPr lang="ru-RU" dirty="0" err="1" smtClean="0"/>
              <a:t>белгілі</a:t>
            </a:r>
            <a:r>
              <a:rPr lang="ru-RU" dirty="0" smtClean="0"/>
              <a:t>. </a:t>
            </a:r>
            <a:r>
              <a:rPr lang="ru-RU" dirty="0" err="1" smtClean="0"/>
              <a:t>Оның химилық қатты </a:t>
            </a:r>
            <a:r>
              <a:rPr lang="ru-RU" dirty="0" smtClean="0"/>
              <a:t>минерал </a:t>
            </a:r>
            <a:r>
              <a:rPr lang="ru-RU" dirty="0" err="1" smtClean="0"/>
              <a:t>ретіндегі</a:t>
            </a:r>
            <a:r>
              <a:rPr lang="ru-RU" dirty="0" smtClean="0"/>
              <a:t> </a:t>
            </a:r>
            <a:r>
              <a:rPr lang="ru-RU" dirty="0" err="1" smtClean="0"/>
              <a:t>шашыранды</a:t>
            </a:r>
            <a:r>
              <a:rPr lang="ru-RU" dirty="0" smtClean="0"/>
              <a:t> </a:t>
            </a:r>
            <a:r>
              <a:rPr lang="ru-RU" dirty="0" err="1" smtClean="0"/>
              <a:t>түрлері құмтастарда көп кездеседі</a:t>
            </a:r>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438400"/>
            <a:ext cx="8229600" cy="1143000"/>
          </a:xfrm>
        </p:spPr>
        <p:txBody>
          <a:bodyPr>
            <a:normAutofit/>
          </a:bodyPr>
          <a:lstStyle/>
          <a:p>
            <a:r>
              <a:rPr lang="kk-KZ" dirty="0" smtClean="0">
                <a:solidFill>
                  <a:srgbClr val="00B0F0"/>
                </a:solidFill>
                <a:latin typeface="+mn-lt"/>
              </a:rPr>
              <a:t>НАЗАРЛАРЫҢЫЗҒА РАХМЕТ!!!</a:t>
            </a:r>
            <a:endParaRPr lang="ru-RU" dirty="0">
              <a:solidFill>
                <a:srgbClr val="00B0F0"/>
              </a:solidFill>
              <a:latin typeface="+mn-l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372</TotalTime>
  <Words>1164</Words>
  <Application>Microsoft Office PowerPoint</Application>
  <PresentationFormat>Экран (4:3)</PresentationFormat>
  <Paragraphs>120</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Изящная</vt:lpstr>
      <vt:lpstr>Тау жыныстарының физикалық қасиеті </vt:lpstr>
      <vt:lpstr>Тау жыныстары </vt:lpstr>
      <vt:lpstr>Минералдардың қаттылығы </vt:lpstr>
      <vt:lpstr>Моос шкаласы</vt:lpstr>
      <vt:lpstr>Презентация PowerPoint</vt:lpstr>
      <vt:lpstr>Сингония</vt:lpstr>
      <vt:lpstr>Презентация PowerPoint</vt:lpstr>
      <vt:lpstr>Жымдастық</vt:lpstr>
      <vt:lpstr>Минералдар жымдастығы бойынша бес түрге бөлінеді: </vt:lpstr>
      <vt:lpstr>Жылтырлық</vt:lpstr>
      <vt:lpstr>Презентация PowerPoint</vt:lpstr>
      <vt:lpstr>Сульфидтер</vt:lpstr>
      <vt:lpstr>МОЛИБДЕНИТ</vt:lpstr>
      <vt:lpstr>ПИРИТ</vt:lpstr>
      <vt:lpstr>Карбонаттар</vt:lpstr>
      <vt:lpstr>МАЛАХИТ</vt:lpstr>
      <vt:lpstr>АЗУРИТ</vt:lpstr>
      <vt:lpstr>Сульфаттар</vt:lpstr>
      <vt:lpstr>БАРИТ</vt:lpstr>
      <vt:lpstr>ТОТЫҚТАР</vt:lpstr>
      <vt:lpstr>КОРУНД</vt:lpstr>
      <vt:lpstr>ГАЛОГЕНИДТЕР</vt:lpstr>
      <vt:lpstr>ФЛЮОРИТ</vt:lpstr>
      <vt:lpstr>СИЛИКАТТАР</vt:lpstr>
      <vt:lpstr>Презентация PowerPoint</vt:lpstr>
      <vt:lpstr>ОРТОКЛАЗ</vt:lpstr>
      <vt:lpstr>КИАНИТ</vt:lpstr>
      <vt:lpstr>НАЗАРЛАРЫҢЫЗҒА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Тау жыныстарының физикалық қасиеті</dc:title>
  <dc:creator>Семья</dc:creator>
  <cp:lastModifiedBy>Aliya</cp:lastModifiedBy>
  <cp:revision>38</cp:revision>
  <dcterms:created xsi:type="dcterms:W3CDTF">2016-04-26T11:07:17Z</dcterms:created>
  <dcterms:modified xsi:type="dcterms:W3CDTF">2020-03-27T03:18:33Z</dcterms:modified>
</cp:coreProperties>
</file>